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35"/>
  </p:notesMasterIdLst>
  <p:sldIdLst>
    <p:sldId id="256" r:id="rId3"/>
    <p:sldId id="717" r:id="rId4"/>
    <p:sldId id="714" r:id="rId5"/>
    <p:sldId id="715" r:id="rId6"/>
    <p:sldId id="740" r:id="rId7"/>
    <p:sldId id="716" r:id="rId8"/>
    <p:sldId id="738" r:id="rId9"/>
    <p:sldId id="739" r:id="rId10"/>
    <p:sldId id="736" r:id="rId11"/>
    <p:sldId id="743" r:id="rId12"/>
    <p:sldId id="744" r:id="rId13"/>
    <p:sldId id="719" r:id="rId14"/>
    <p:sldId id="752" r:id="rId15"/>
    <p:sldId id="756" r:id="rId16"/>
    <p:sldId id="720" r:id="rId17"/>
    <p:sldId id="724" r:id="rId18"/>
    <p:sldId id="757" r:id="rId19"/>
    <p:sldId id="753" r:id="rId20"/>
    <p:sldId id="728" r:id="rId21"/>
    <p:sldId id="742" r:id="rId22"/>
    <p:sldId id="745" r:id="rId23"/>
    <p:sldId id="747" r:id="rId24"/>
    <p:sldId id="750" r:id="rId25"/>
    <p:sldId id="758" r:id="rId26"/>
    <p:sldId id="751" r:id="rId27"/>
    <p:sldId id="723" r:id="rId28"/>
    <p:sldId id="729" r:id="rId29"/>
    <p:sldId id="755" r:id="rId30"/>
    <p:sldId id="746" r:id="rId31"/>
    <p:sldId id="730" r:id="rId32"/>
    <p:sldId id="754" r:id="rId33"/>
    <p:sldId id="73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22D-DE21-4989-B1E5-705449B14B8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1F8A95B-4BDF-43A6-88A5-A0E382B89948}" type="pres">
      <dgm:prSet presAssocID="{78B2522D-DE21-4989-B1E5-705449B14B85}" presName="cycle" presStyleCnt="0">
        <dgm:presLayoutVars>
          <dgm:dir/>
          <dgm:resizeHandles val="exact"/>
        </dgm:presLayoutVars>
      </dgm:prSet>
      <dgm:spPr/>
      <dgm:t>
        <a:bodyPr/>
        <a:lstStyle/>
        <a:p>
          <a:endParaRPr lang="en-US"/>
        </a:p>
      </dgm:t>
    </dgm:pt>
  </dgm:ptLst>
  <dgm:cxnLst>
    <dgm:cxn modelId="{BA2932B1-3737-46CB-9F6E-3A07CDB2FFA1}" type="presOf" srcId="{78B2522D-DE21-4989-B1E5-705449B14B85}" destId="{41F8A95B-4BDF-43A6-88A5-A0E382B8994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3CBDC-645E-4EC4-9DDF-4CC68C325A38}" type="datetimeFigureOut">
              <a:rPr lang="en-GB" smtClean="0"/>
              <a:t>31/01/2023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48176-3398-43B8-A522-0D9AE6756A51}" type="slidenum">
              <a:rPr lang="en-GB" smtClean="0"/>
              <a:t>‹#›</a:t>
            </a:fld>
            <a:endParaRPr lang="en-GB"/>
          </a:p>
        </p:txBody>
      </p:sp>
    </p:spTree>
    <p:extLst>
      <p:ext uri="{BB962C8B-B14F-4D97-AF65-F5344CB8AC3E}">
        <p14:creationId xmlns:p14="http://schemas.microsoft.com/office/powerpoint/2010/main" val="2675646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E74FB8-49DA-4605-B056-AE722D1941B5}"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364033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E74FB8-49DA-4605-B056-AE722D1941B5}"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409501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E74FB8-49DA-4605-B056-AE722D1941B5}"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29836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281668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245644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165939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316406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2655021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424862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3791308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11066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E74FB8-49DA-4605-B056-AE722D1941B5}"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3149714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3675607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1853969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C02158E5-68A3-45C4-9709-412FFA9431BB}" type="datetimeFigureOut">
              <a:rPr lang="fr-BE"/>
              <a:pPr>
                <a:defRPr/>
              </a:pPr>
              <a:t>31-01-2023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70F7E194-EA95-41D9-B028-ED7456093F11}" type="slidenum">
              <a:rPr lang="fr-BE" altLang="en-US"/>
              <a:pPr>
                <a:defRPr/>
              </a:pPr>
              <a:t>‹#›</a:t>
            </a:fld>
            <a:endParaRPr lang="fr-BE" altLang="en-US"/>
          </a:p>
        </p:txBody>
      </p:sp>
    </p:spTree>
    <p:extLst>
      <p:ext uri="{BB962C8B-B14F-4D97-AF65-F5344CB8AC3E}">
        <p14:creationId xmlns:p14="http://schemas.microsoft.com/office/powerpoint/2010/main" val="318626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AC809DB2-9946-476E-9247-E2E356C5086C}" type="datetimeFigureOut">
              <a:rPr lang="fr-BE"/>
              <a:pPr>
                <a:defRPr/>
              </a:pPr>
              <a:t>31-01-2023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14D6E079-3157-4173-840D-1348CDD367C1}" type="slidenum">
              <a:rPr lang="fr-BE" altLang="en-US"/>
              <a:pPr>
                <a:defRPr/>
              </a:pPr>
              <a:t>‹#›</a:t>
            </a:fld>
            <a:endParaRPr lang="fr-BE" altLang="en-US"/>
          </a:p>
        </p:txBody>
      </p:sp>
    </p:spTree>
    <p:extLst>
      <p:ext uri="{BB962C8B-B14F-4D97-AF65-F5344CB8AC3E}">
        <p14:creationId xmlns:p14="http://schemas.microsoft.com/office/powerpoint/2010/main" val="168637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8CFA21-41F0-4331-A2C3-C614428B23AE}" type="datetimeFigureOut">
              <a:rPr lang="fr-BE"/>
              <a:pPr>
                <a:defRPr/>
              </a:pPr>
              <a:t>31-01-2023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EB84DCA-C630-46C1-B315-591A663760CF}" type="slidenum">
              <a:rPr lang="fr-BE" altLang="en-US"/>
              <a:pPr>
                <a:defRPr/>
              </a:pPr>
              <a:t>‹#›</a:t>
            </a:fld>
            <a:endParaRPr lang="fr-BE" altLang="en-US"/>
          </a:p>
        </p:txBody>
      </p:sp>
    </p:spTree>
    <p:extLst>
      <p:ext uri="{BB962C8B-B14F-4D97-AF65-F5344CB8AC3E}">
        <p14:creationId xmlns:p14="http://schemas.microsoft.com/office/powerpoint/2010/main" val="252731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CE01CB8A-1D22-40A4-88EC-3FCFB2DD0F2A}" type="datetimeFigureOut">
              <a:rPr lang="fr-BE"/>
              <a:pPr>
                <a:defRPr/>
              </a:pPr>
              <a:t>31-01-2023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04334071-AD41-4591-91FE-AD0D62362D46}" type="slidenum">
              <a:rPr lang="fr-BE" altLang="en-US"/>
              <a:pPr>
                <a:defRPr/>
              </a:pPr>
              <a:t>‹#›</a:t>
            </a:fld>
            <a:endParaRPr lang="fr-BE" altLang="en-US"/>
          </a:p>
        </p:txBody>
      </p:sp>
    </p:spTree>
    <p:extLst>
      <p:ext uri="{BB962C8B-B14F-4D97-AF65-F5344CB8AC3E}">
        <p14:creationId xmlns:p14="http://schemas.microsoft.com/office/powerpoint/2010/main" val="288213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5E81E028-CEB3-44A3-91B7-F23B08619721}" type="datetimeFigureOut">
              <a:rPr lang="fr-BE"/>
              <a:pPr>
                <a:defRPr/>
              </a:pPr>
              <a:t>31-01-2023</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C727FFDF-251C-44B2-ABDE-5D26ED68C12E}" type="slidenum">
              <a:rPr lang="fr-BE" altLang="en-US"/>
              <a:pPr>
                <a:defRPr/>
              </a:pPr>
              <a:t>‹#›</a:t>
            </a:fld>
            <a:endParaRPr lang="fr-BE" altLang="en-US"/>
          </a:p>
        </p:txBody>
      </p:sp>
    </p:spTree>
    <p:extLst>
      <p:ext uri="{BB962C8B-B14F-4D97-AF65-F5344CB8AC3E}">
        <p14:creationId xmlns:p14="http://schemas.microsoft.com/office/powerpoint/2010/main" val="4261563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DAC41B41-E895-4B3B-93C1-A76325C528EF}" type="datetimeFigureOut">
              <a:rPr lang="fr-BE"/>
              <a:pPr>
                <a:defRPr/>
              </a:pPr>
              <a:t>31-01-2023</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BBEE9E48-CC2A-4AEF-B31C-7BA8BB494C6E}" type="slidenum">
              <a:rPr lang="fr-BE" altLang="en-US"/>
              <a:pPr>
                <a:defRPr/>
              </a:pPr>
              <a:t>‹#›</a:t>
            </a:fld>
            <a:endParaRPr lang="fr-BE" altLang="en-US"/>
          </a:p>
        </p:txBody>
      </p:sp>
    </p:spTree>
    <p:extLst>
      <p:ext uri="{BB962C8B-B14F-4D97-AF65-F5344CB8AC3E}">
        <p14:creationId xmlns:p14="http://schemas.microsoft.com/office/powerpoint/2010/main" val="3243444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7CAB1-A7CF-4BD1-AB4A-F91F1D4D075F}" type="datetimeFigureOut">
              <a:rPr lang="fr-BE"/>
              <a:pPr>
                <a:defRPr/>
              </a:pPr>
              <a:t>31-01-2023</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A205CD08-BE73-4292-9BBE-40F73AB39713}" type="slidenum">
              <a:rPr lang="fr-BE" altLang="en-US"/>
              <a:pPr>
                <a:defRPr/>
              </a:pPr>
              <a:t>‹#›</a:t>
            </a:fld>
            <a:endParaRPr lang="fr-BE" altLang="en-US"/>
          </a:p>
        </p:txBody>
      </p:sp>
    </p:spTree>
    <p:extLst>
      <p:ext uri="{BB962C8B-B14F-4D97-AF65-F5344CB8AC3E}">
        <p14:creationId xmlns:p14="http://schemas.microsoft.com/office/powerpoint/2010/main" val="393061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E8446F-68ED-493B-A3A4-FEC07B38E0C8}" type="datetimeFigureOut">
              <a:rPr lang="fr-BE"/>
              <a:pPr>
                <a:defRPr/>
              </a:pPr>
              <a:t>31-01-2023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9B519D23-CA53-44E6-992E-472C8928E684}" type="slidenum">
              <a:rPr lang="fr-BE" altLang="en-US"/>
              <a:pPr>
                <a:defRPr/>
              </a:pPr>
              <a:t>‹#›</a:t>
            </a:fld>
            <a:endParaRPr lang="fr-BE" altLang="en-US"/>
          </a:p>
        </p:txBody>
      </p:sp>
    </p:spTree>
    <p:extLst>
      <p:ext uri="{BB962C8B-B14F-4D97-AF65-F5344CB8AC3E}">
        <p14:creationId xmlns:p14="http://schemas.microsoft.com/office/powerpoint/2010/main" val="62946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FB8-49DA-4605-B056-AE722D1941B5}"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1723719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F014099-32AC-4F86-86B8-DF3A25328F5A}" type="datetimeFigureOut">
              <a:rPr lang="fr-BE"/>
              <a:pPr>
                <a:defRPr/>
              </a:pPr>
              <a:t>31-01-2023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0CC90BD7-8EFA-4D15-A09A-7568E8681E34}" type="slidenum">
              <a:rPr lang="fr-BE" altLang="en-US"/>
              <a:pPr>
                <a:defRPr/>
              </a:pPr>
              <a:t>‹#›</a:t>
            </a:fld>
            <a:endParaRPr lang="fr-BE" altLang="en-US"/>
          </a:p>
        </p:txBody>
      </p:sp>
    </p:spTree>
    <p:extLst>
      <p:ext uri="{BB962C8B-B14F-4D97-AF65-F5344CB8AC3E}">
        <p14:creationId xmlns:p14="http://schemas.microsoft.com/office/powerpoint/2010/main" val="3527920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3F96D6DA-017A-4DC1-B1C7-918EFE91E418}" type="datetimeFigureOut">
              <a:rPr lang="fr-BE"/>
              <a:pPr>
                <a:defRPr/>
              </a:pPr>
              <a:t>31-01-2023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EA475DB6-1B3A-46B3-B0A0-1A95BAF19466}" type="slidenum">
              <a:rPr lang="fr-BE" altLang="en-US"/>
              <a:pPr>
                <a:defRPr/>
              </a:pPr>
              <a:t>‹#›</a:t>
            </a:fld>
            <a:endParaRPr lang="fr-BE" altLang="en-US"/>
          </a:p>
        </p:txBody>
      </p:sp>
    </p:spTree>
    <p:extLst>
      <p:ext uri="{BB962C8B-B14F-4D97-AF65-F5344CB8AC3E}">
        <p14:creationId xmlns:p14="http://schemas.microsoft.com/office/powerpoint/2010/main" val="1815932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5E26EFAD-C393-4EC6-873B-F1F00114604C}" type="datetimeFigureOut">
              <a:rPr lang="fr-BE"/>
              <a:pPr>
                <a:defRPr/>
              </a:pPr>
              <a:t>31-01-2023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406804BF-E036-42EB-AFE0-5AC8288309AA}" type="slidenum">
              <a:rPr lang="fr-BE" altLang="en-US"/>
              <a:pPr>
                <a:defRPr/>
              </a:pPr>
              <a:t>‹#›</a:t>
            </a:fld>
            <a:endParaRPr lang="fr-BE" altLang="en-US"/>
          </a:p>
        </p:txBody>
      </p:sp>
    </p:spTree>
    <p:extLst>
      <p:ext uri="{BB962C8B-B14F-4D97-AF65-F5344CB8AC3E}">
        <p14:creationId xmlns:p14="http://schemas.microsoft.com/office/powerpoint/2010/main" val="3733135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4" name="Text Placeholder 1">
            <a:extLst>
              <a:ext uri="{FF2B5EF4-FFF2-40B4-BE49-F238E27FC236}">
                <a16:creationId xmlns:a16="http://schemas.microsoft.com/office/drawing/2014/main" id="{3BA29391-8771-4995-9F74-D199E2A37D23}"/>
              </a:ext>
            </a:extLst>
          </p:cNvPr>
          <p:cNvSpPr>
            <a:spLocks noGrp="1"/>
          </p:cNvSpPr>
          <p:nvPr>
            <p:ph type="body" sz="quarter" idx="10" hasCustomPrompt="1"/>
          </p:nvPr>
        </p:nvSpPr>
        <p:spPr>
          <a:xfrm>
            <a:off x="459557" y="1837114"/>
            <a:ext cx="8206460" cy="3618158"/>
          </a:xfrm>
          <a:prstGeom prst="rect">
            <a:avLst/>
          </a:prstGeom>
        </p:spPr>
        <p:txBody>
          <a:bodyPr/>
          <a:lstStyle>
            <a:lvl1pPr marL="257175" indent="-257175">
              <a:buFont typeface="Arial" panose="020B0604020202020204" pitchFamily="34" charset="0"/>
              <a:buChar char="•"/>
              <a:defRPr>
                <a:solidFill>
                  <a:schemeClr val="tx2"/>
                </a:solidFill>
              </a:defRPr>
            </a:lvl1pPr>
          </a:lstStyle>
          <a:p>
            <a:pPr marL="0" indent="0"/>
            <a:r>
              <a:rPr lang="en-US" sz="1800" b="1" dirty="0"/>
              <a:t>Your text:</a:t>
            </a:r>
          </a:p>
          <a:p>
            <a:pPr marL="342900" indent="-342900">
              <a:buFont typeface="Arial" panose="020B0604020202020204" pitchFamily="34" charset="0"/>
              <a:buChar char="•"/>
            </a:pPr>
            <a:r>
              <a:rPr lang="en-US" sz="1800" b="1" dirty="0"/>
              <a:t>Your first bullet point</a:t>
            </a:r>
          </a:p>
          <a:p>
            <a:pPr marL="342900" indent="-342900">
              <a:buFont typeface="Arial" panose="020B0604020202020204" pitchFamily="34" charset="0"/>
              <a:buChar char="•"/>
            </a:pPr>
            <a:r>
              <a:rPr lang="en-US" sz="1800" b="1" dirty="0"/>
              <a:t>Second</a:t>
            </a:r>
          </a:p>
          <a:p>
            <a:pPr marL="342900" indent="-342900">
              <a:buFont typeface="Arial" panose="020B0604020202020204" pitchFamily="34" charset="0"/>
              <a:buChar char="•"/>
            </a:pPr>
            <a:r>
              <a:rPr lang="en-US" sz="1800" b="1" dirty="0"/>
              <a:t>Third</a:t>
            </a:r>
          </a:p>
          <a:p>
            <a:pPr marL="342900" indent="-342900">
              <a:buFont typeface="Arial" panose="020B0604020202020204" pitchFamily="34" charset="0"/>
              <a:buChar char="•"/>
            </a:pPr>
            <a:r>
              <a:rPr lang="en-US" sz="1800" b="1" dirty="0"/>
              <a:t>….</a:t>
            </a:r>
          </a:p>
          <a:p>
            <a:pPr marL="342900" indent="-342900">
              <a:buFont typeface="Arial" panose="020B0604020202020204" pitchFamily="34" charset="0"/>
              <a:buChar char="•"/>
            </a:pPr>
            <a:endParaRPr lang="en-US" sz="1800" b="1" dirty="0"/>
          </a:p>
          <a:p>
            <a:pPr marL="0" indent="0"/>
            <a:r>
              <a:rPr lang="en-US" sz="1800" b="1" dirty="0"/>
              <a:t>Your text again.</a:t>
            </a:r>
          </a:p>
          <a:p>
            <a:pPr marL="342900" indent="-342900">
              <a:buFont typeface="Arial" panose="020B0604020202020204" pitchFamily="34" charset="0"/>
              <a:buChar char="•"/>
            </a:pPr>
            <a:endParaRPr lang="en-US" sz="1800" b="1" dirty="0"/>
          </a:p>
        </p:txBody>
      </p:sp>
    </p:spTree>
    <p:extLst>
      <p:ext uri="{BB962C8B-B14F-4D97-AF65-F5344CB8AC3E}">
        <p14:creationId xmlns:p14="http://schemas.microsoft.com/office/powerpoint/2010/main" val="277921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E74FB8-49DA-4605-B056-AE722D1941B5}"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282822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E74FB8-49DA-4605-B056-AE722D1941B5}" type="datetimeFigureOut">
              <a:rPr lang="en-GB" smtClean="0"/>
              <a:t>31/01/2023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105102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E74FB8-49DA-4605-B056-AE722D1941B5}" type="datetimeFigureOut">
              <a:rPr lang="en-GB" smtClean="0"/>
              <a:t>31/01/2023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422894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74FB8-49DA-4605-B056-AE722D1941B5}" type="datetimeFigureOut">
              <a:rPr lang="en-GB" smtClean="0"/>
              <a:t>31/01/2023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386336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74FB8-49DA-4605-B056-AE722D1941B5}"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55328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74FB8-49DA-4605-B056-AE722D1941B5}"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0C67B-00BD-4748-9A64-6CE9876A4695}" type="slidenum">
              <a:rPr lang="en-GB" smtClean="0"/>
              <a:t>‹#›</a:t>
            </a:fld>
            <a:endParaRPr lang="en-GB"/>
          </a:p>
        </p:txBody>
      </p:sp>
    </p:spTree>
    <p:extLst>
      <p:ext uri="{BB962C8B-B14F-4D97-AF65-F5344CB8AC3E}">
        <p14:creationId xmlns:p14="http://schemas.microsoft.com/office/powerpoint/2010/main" val="72342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74FB8-49DA-4605-B056-AE722D1941B5}" type="datetimeFigureOut">
              <a:rPr lang="en-GB" smtClean="0"/>
              <a:t>31/01/2023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0C67B-00BD-4748-9A64-6CE9876A4695}" type="slidenum">
              <a:rPr lang="en-GB" smtClean="0"/>
              <a:t>‹#›</a:t>
            </a:fld>
            <a:endParaRPr lang="en-GB"/>
          </a:p>
        </p:txBody>
      </p:sp>
    </p:spTree>
    <p:extLst>
      <p:ext uri="{BB962C8B-B14F-4D97-AF65-F5344CB8AC3E}">
        <p14:creationId xmlns:p14="http://schemas.microsoft.com/office/powerpoint/2010/main" val="1366057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8" r:id="rId15"/>
    <p:sldLayoutId id="2147483672" r:id="rId16"/>
    <p:sldLayoutId id="2147483673" r:id="rId17"/>
    <p:sldLayoutId id="2147483674" r:id="rId18"/>
    <p:sldLayoutId id="2147483676" r:id="rId19"/>
    <p:sldLayoutId id="2147483677" r:id="rId20"/>
    <p:sldLayoutId id="2147483678"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fr-BE"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BE"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948DE10-EB16-4F1F-8429-19285D00B3F3}" type="datetimeFigureOut">
              <a:rPr lang="fr-BE"/>
              <a:pPr>
                <a:defRPr/>
              </a:pPr>
              <a:t>31-01-2023</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40D4A8-2D43-4CC9-BC31-919B73E701A6}" type="slidenum">
              <a:rPr lang="fr-BE" altLang="en-US"/>
              <a:pPr>
                <a:defRPr/>
              </a:pPr>
              <a:t>‹#›</a:t>
            </a:fld>
            <a:endParaRPr lang="fr-BE" altLang="en-US"/>
          </a:p>
        </p:txBody>
      </p:sp>
    </p:spTree>
    <p:extLst>
      <p:ext uri="{BB962C8B-B14F-4D97-AF65-F5344CB8AC3E}">
        <p14:creationId xmlns:p14="http://schemas.microsoft.com/office/powerpoint/2010/main" val="6604620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33.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19.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hyperlink" Target="https://carano4children.org/leonardo4children-2021-fables/" TargetMode="External"/><Relationship Id="rId2" Type="http://schemas.openxmlformats.org/officeDocument/2006/relationships/hyperlink" Target="https://carano4children.org/leonardo4children-2022-fables/" TargetMode="External"/><Relationship Id="rId1" Type="http://schemas.openxmlformats.org/officeDocument/2006/relationships/slideLayout" Target="../slideLayouts/slideLayout19.xml"/><Relationship Id="rId6" Type="http://schemas.openxmlformats.org/officeDocument/2006/relationships/hyperlink" Target="https://carano4children.org/leonardo4children-2021-artscience" TargetMode="External"/><Relationship Id="rId5" Type="http://schemas.openxmlformats.org/officeDocument/2006/relationships/hyperlink" Target="https://carano4children.org/leonardo4children-2019-fables" TargetMode="External"/><Relationship Id="rId4" Type="http://schemas.openxmlformats.org/officeDocument/2006/relationships/hyperlink" Target="https://carano4children.org/leonardo4children-2020-fabl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51.jp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mailto:leonardo@carano4chgildren.org" TargetMode="External"/><Relationship Id="rId2" Type="http://schemas.openxmlformats.org/officeDocument/2006/relationships/hyperlink" Target="http://www.carano4children.org/leonardo4children-202" TargetMode="External"/><Relationship Id="rId1" Type="http://schemas.openxmlformats.org/officeDocument/2006/relationships/slideLayout" Target="../slideLayouts/slideLayout15.xml"/><Relationship Id="rId4" Type="http://schemas.openxmlformats.org/officeDocument/2006/relationships/hyperlink" Target="mailto:info@carano4children.o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0.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70.jpg"/><Relationship Id="rId4" Type="http://schemas.openxmlformats.org/officeDocument/2006/relationships/image" Target="../media/image69.jpg"/></Relationships>
</file>

<file path=ppt/slides/_rels/slide32.xml.rels><?xml version="1.0" encoding="UTF-8" standalone="yes"?>
<Relationships xmlns="http://schemas.openxmlformats.org/package/2006/relationships"><Relationship Id="rId2" Type="http://schemas.openxmlformats.org/officeDocument/2006/relationships/hyperlink" Target="http://www.carano4children.org/"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diagramLayout" Target="../diagrams/layout1.xml"/><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29.jpeg"/><Relationship Id="rId5" Type="http://schemas.openxmlformats.org/officeDocument/2006/relationships/diagramColors" Target="../diagrams/colors1.xml"/><Relationship Id="rId10" Type="http://schemas.openxmlformats.org/officeDocument/2006/relationships/image" Target="../media/image28.jpeg"/><Relationship Id="rId4" Type="http://schemas.openxmlformats.org/officeDocument/2006/relationships/diagramQuickStyle" Target="../diagrams/quickStyle1.xml"/><Relationship Id="rId9" Type="http://schemas.openxmlformats.org/officeDocument/2006/relationships/image" Target="../media/image27.jpeg"/><Relationship Id="rId1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hyperlink" Target="https://europa.eu/climate-pact/index_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3068960"/>
            <a:ext cx="9144000" cy="1657752"/>
          </a:xfrm>
          <a:prstGeom prst="rect">
            <a:avLst/>
          </a:prstGeom>
          <a:noFill/>
          <a:scene3d>
            <a:camera prst="orthographicFront">
              <a:rot lat="0" lon="1080000" rev="0"/>
            </a:camera>
            <a:lightRig rig="threePt" dir="t"/>
          </a:scene3d>
        </p:spPr>
        <p:txBody>
          <a:bodyPr wrap="square" lIns="72000" tIns="36000" rIns="72000" bIns="36000" rtlCol="0">
            <a:spAutoFit/>
          </a:bodyPr>
          <a:lstStyle/>
          <a:p>
            <a:pPr algn="ctr">
              <a:spcBef>
                <a:spcPts val="1200"/>
              </a:spcBef>
              <a:spcAft>
                <a:spcPts val="600"/>
              </a:spcAft>
            </a:pPr>
            <a:r>
              <a:rPr lang="en-GB" sz="4400" dirty="0">
                <a:ln w="12700">
                  <a:noFill/>
                  <a:prstDash val="solid"/>
                </a:ln>
                <a:solidFill>
                  <a:schemeClr val="bg1"/>
                </a:solidFill>
                <a:latin typeface="AR HERMANN" panose="02000000000000000000"/>
                <a:cs typeface="Calibri Light" panose="020F0302020204030204" pitchFamily="34" charset="0"/>
              </a:rPr>
              <a:t>L</a:t>
            </a:r>
            <a:r>
              <a:rPr lang="en-GB" sz="4400" dirty="0">
                <a:ln w="12700">
                  <a:noFill/>
                  <a:prstDash val="solid"/>
                </a:ln>
                <a:solidFill>
                  <a:srgbClr val="0070C0"/>
                </a:solidFill>
                <a:latin typeface="AR HERMANN" panose="02000000000000000000"/>
                <a:cs typeface="Calibri Light" panose="020F0302020204030204" pitchFamily="34" charset="0"/>
              </a:rPr>
              <a:t>eonardo 4 </a:t>
            </a:r>
            <a:r>
              <a:rPr lang="en-GB" sz="4400" dirty="0">
                <a:ln w="12700">
                  <a:noFill/>
                  <a:prstDash val="solid"/>
                </a:ln>
                <a:solidFill>
                  <a:schemeClr val="bg1"/>
                </a:solidFill>
                <a:latin typeface="AR HERMANN" panose="02000000000000000000"/>
                <a:cs typeface="Calibri Light" panose="020F0302020204030204" pitchFamily="34" charset="0"/>
              </a:rPr>
              <a:t>C</a:t>
            </a:r>
            <a:r>
              <a:rPr lang="en-GB" sz="4400" dirty="0">
                <a:ln w="12700">
                  <a:noFill/>
                  <a:prstDash val="solid"/>
                </a:ln>
                <a:solidFill>
                  <a:srgbClr val="0070C0"/>
                </a:solidFill>
                <a:latin typeface="AR HERMANN" panose="02000000000000000000"/>
                <a:cs typeface="Calibri Light" panose="020F0302020204030204" pitchFamily="34" charset="0"/>
              </a:rPr>
              <a:t>hildren 2023</a:t>
            </a:r>
          </a:p>
          <a:p>
            <a:pPr algn="ctr">
              <a:spcBef>
                <a:spcPts val="1200"/>
              </a:spcBef>
              <a:spcAft>
                <a:spcPts val="600"/>
              </a:spcAft>
            </a:pPr>
            <a:r>
              <a:rPr lang="en-GB" sz="4400" dirty="0">
                <a:ln w="12700">
                  <a:noFill/>
                  <a:prstDash val="solid"/>
                </a:ln>
                <a:solidFill>
                  <a:srgbClr val="00B050"/>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limate, </a:t>
            </a:r>
            <a:r>
              <a:rPr lang="en-GB" sz="4400" dirty="0">
                <a:ln w="12700">
                  <a:noFill/>
                  <a:prstDash val="solid"/>
                </a:ln>
                <a:solidFill>
                  <a:srgbClr val="00B0F0"/>
                </a:solidFill>
                <a:latin typeface="AR HERMANN" panose="02000000000000000000" pitchFamily="2" charset="0"/>
                <a:cs typeface="Calibri Light" panose="020F0302020204030204" pitchFamily="34" charset="0"/>
              </a:rPr>
              <a:t>E</a:t>
            </a:r>
            <a:r>
              <a:rPr lang="en-GB" sz="4400" dirty="0">
                <a:ln w="12700">
                  <a:noFill/>
                  <a:prstDash val="solid"/>
                </a:ln>
                <a:solidFill>
                  <a:srgbClr val="4A7EBB"/>
                </a:solidFill>
                <a:latin typeface="AR HERMANN" panose="02000000000000000000" pitchFamily="2" charset="0"/>
                <a:cs typeface="Calibri Light" panose="020F0302020204030204" pitchFamily="34" charset="0"/>
              </a:rPr>
              <a:t>quality &amp; </a:t>
            </a:r>
            <a:r>
              <a:rPr lang="en-GB" sz="4400" dirty="0">
                <a:ln w="12700">
                  <a:noFill/>
                  <a:prstDash val="solid"/>
                </a:ln>
                <a:solidFill>
                  <a:srgbClr val="FF0000"/>
                </a:solidFill>
                <a:latin typeface="AR HERMANN" panose="02000000000000000000" pitchFamily="2" charset="0"/>
                <a:cs typeface="Calibri Light" panose="020F0302020204030204" pitchFamily="34" charset="0"/>
              </a:rPr>
              <a:t>P</a:t>
            </a:r>
            <a:r>
              <a:rPr lang="en-GB" sz="4400" dirty="0">
                <a:ln w="12700">
                  <a:noFill/>
                  <a:prstDash val="solid"/>
                </a:ln>
                <a:solidFill>
                  <a:srgbClr val="4A7EBB"/>
                </a:solidFill>
                <a:latin typeface="AR HERMANN" panose="02000000000000000000" pitchFamily="2" charset="0"/>
                <a:cs typeface="Calibri Light" panose="020F0302020204030204" pitchFamily="34" charset="0"/>
              </a:rPr>
              <a:t>eace</a:t>
            </a:r>
            <a:endParaRPr lang="en-GB" sz="4400" dirty="0">
              <a:ln w="12700">
                <a:noFill/>
                <a:prstDash val="solid"/>
              </a:ln>
              <a:solidFill>
                <a:srgbClr val="0070C0"/>
              </a:solidFill>
              <a:latin typeface="AR HERMANN" panose="02000000000000000000"/>
              <a:cs typeface="Calibri Light" panose="020F0302020204030204" pitchFamily="34" charset="0"/>
            </a:endParaRPr>
          </a:p>
        </p:txBody>
      </p:sp>
      <p:pic>
        <p:nvPicPr>
          <p:cNvPr id="3" name="Picture 2" descr="A picture containing icon&#10;&#10;Description automatically generated">
            <a:extLst>
              <a:ext uri="{FF2B5EF4-FFF2-40B4-BE49-F238E27FC236}">
                <a16:creationId xmlns:a16="http://schemas.microsoft.com/office/drawing/2014/main" id="{C1459CFD-5806-42E8-893E-60B39F476B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276" y="692696"/>
            <a:ext cx="1936399" cy="1872208"/>
          </a:xfrm>
          <a:prstGeom prst="rect">
            <a:avLst/>
          </a:prstGeom>
          <a:effectLst>
            <a:softEdge rad="38100"/>
          </a:effectLst>
        </p:spPr>
      </p:pic>
      <p:pic>
        <p:nvPicPr>
          <p:cNvPr id="4" name="Picture 3" descr="Logo&#10;&#10;Description automatically generated">
            <a:extLst>
              <a:ext uri="{FF2B5EF4-FFF2-40B4-BE49-F238E27FC236}">
                <a16:creationId xmlns:a16="http://schemas.microsoft.com/office/drawing/2014/main" id="{10E240C9-9358-4328-A662-6FF422204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370" y="5518800"/>
            <a:ext cx="974212" cy="942834"/>
          </a:xfrm>
          <a:prstGeom prst="rect">
            <a:avLst/>
          </a:prstGeom>
          <a:effectLst>
            <a:softEdge rad="38100"/>
          </a:effectLst>
        </p:spPr>
      </p:pic>
    </p:spTree>
    <p:extLst>
      <p:ext uri="{BB962C8B-B14F-4D97-AF65-F5344CB8AC3E}">
        <p14:creationId xmlns:p14="http://schemas.microsoft.com/office/powerpoint/2010/main" val="392738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A42E-F239-4F4B-84A3-50C0E8DBB1F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0DCC81D-5D57-4667-B14E-E94EA0BEA035}"/>
              </a:ext>
            </a:extLst>
          </p:cNvPr>
          <p:cNvSpPr>
            <a:spLocks noGrp="1"/>
          </p:cNvSpPr>
          <p:nvPr>
            <p:ph type="body" sz="quarter" idx="10"/>
          </p:nvPr>
        </p:nvSpPr>
        <p:spPr>
          <a:xfrm>
            <a:off x="251520" y="1772816"/>
            <a:ext cx="8712968" cy="4708654"/>
          </a:xfrm>
        </p:spPr>
        <p:txBody>
          <a:bodyPr>
            <a:normAutofit/>
          </a:bodyPr>
          <a:lstStyle/>
          <a:p>
            <a:endParaRPr lang="en-GB" sz="2800" b="1" dirty="0">
              <a:solidFill>
                <a:srgbClr val="0070C0"/>
              </a:solidFill>
              <a:latin typeface="Garamond" panose="02020404030301010803" pitchFamily="18" charset="0"/>
            </a:endParaRPr>
          </a:p>
          <a:p>
            <a:endParaRPr lang="en-GB" sz="2800" b="1" dirty="0">
              <a:solidFill>
                <a:srgbClr val="0070C0"/>
              </a:solidFill>
              <a:latin typeface="Garamond" panose="02020404030301010803" pitchFamily="18" charset="0"/>
            </a:endParaRPr>
          </a:p>
          <a:p>
            <a:pPr marL="0" indent="0">
              <a:buNone/>
            </a:pPr>
            <a:endParaRPr lang="en-GB" sz="2800" b="1" dirty="0">
              <a:solidFill>
                <a:srgbClr val="0070C0"/>
              </a:solidFill>
              <a:latin typeface="Garamond" panose="02020404030301010803" pitchFamily="18" charset="0"/>
            </a:endParaRPr>
          </a:p>
        </p:txBody>
      </p:sp>
      <p:sp>
        <p:nvSpPr>
          <p:cNvPr id="4" name="Title 1">
            <a:extLst>
              <a:ext uri="{FF2B5EF4-FFF2-40B4-BE49-F238E27FC236}">
                <a16:creationId xmlns:a16="http://schemas.microsoft.com/office/drawing/2014/main" id="{A7C35D33-CBFB-408F-A8AF-75EFABBB6E9A}"/>
              </a:ext>
            </a:extLst>
          </p:cNvPr>
          <p:cNvSpPr txBox="1">
            <a:spLocks/>
          </p:cNvSpPr>
          <p:nvPr/>
        </p:nvSpPr>
        <p:spPr>
          <a:xfrm>
            <a:off x="0" y="188640"/>
            <a:ext cx="9144000" cy="1228998"/>
          </a:xfrm>
          <a:prstGeom prst="rect">
            <a:avLst/>
          </a:prstGeom>
          <a:solidFill>
            <a:srgbClr val="FFC000"/>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p>
          <a:p>
            <a:r>
              <a:rPr lang="en-GB" sz="4400" dirty="0">
                <a:ln w="12700">
                  <a:noFill/>
                  <a:prstDash val="solid"/>
                </a:ln>
                <a:solidFill>
                  <a:srgbClr val="00B050"/>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limate, </a:t>
            </a:r>
            <a:r>
              <a:rPr lang="en-GB" sz="4400" dirty="0">
                <a:ln w="12700">
                  <a:noFill/>
                  <a:prstDash val="solid"/>
                </a:ln>
                <a:solidFill>
                  <a:srgbClr val="00B0F0"/>
                </a:solidFill>
                <a:latin typeface="AR HERMANN" panose="02000000000000000000" pitchFamily="2" charset="0"/>
                <a:cs typeface="Calibri Light" panose="020F0302020204030204" pitchFamily="34" charset="0"/>
              </a:rPr>
              <a:t>E</a:t>
            </a:r>
            <a:r>
              <a:rPr lang="en-GB" sz="4400" dirty="0">
                <a:ln w="12700">
                  <a:noFill/>
                  <a:prstDash val="solid"/>
                </a:ln>
                <a:solidFill>
                  <a:srgbClr val="4A7EBB"/>
                </a:solidFill>
                <a:latin typeface="AR HERMANN" panose="02000000000000000000" pitchFamily="2" charset="0"/>
                <a:cs typeface="Calibri Light" panose="020F0302020204030204" pitchFamily="34" charset="0"/>
              </a:rPr>
              <a:t>quality &amp; </a:t>
            </a:r>
            <a:r>
              <a:rPr lang="en-GB" sz="4400" dirty="0">
                <a:ln w="12700">
                  <a:noFill/>
                  <a:prstDash val="solid"/>
                </a:ln>
                <a:solidFill>
                  <a:srgbClr val="FF0000"/>
                </a:solidFill>
                <a:latin typeface="AR HERMANN" panose="02000000000000000000" pitchFamily="2" charset="0"/>
                <a:cs typeface="Calibri Light" panose="020F0302020204030204" pitchFamily="34" charset="0"/>
              </a:rPr>
              <a:t>P</a:t>
            </a:r>
            <a:r>
              <a:rPr lang="en-GB" sz="4400" dirty="0">
                <a:ln w="12700">
                  <a:noFill/>
                  <a:prstDash val="solid"/>
                </a:ln>
                <a:solidFill>
                  <a:srgbClr val="4A7EBB"/>
                </a:solidFill>
                <a:latin typeface="AR HERMANN" panose="02000000000000000000" pitchFamily="2" charset="0"/>
                <a:cs typeface="Calibri Light" panose="020F0302020204030204" pitchFamily="34" charset="0"/>
              </a:rPr>
              <a:t>eace</a:t>
            </a:r>
            <a:endParaRPr lang="en-GB" sz="4400" dirty="0">
              <a:ln w="12700">
                <a:noFill/>
                <a:prstDash val="solid"/>
              </a:ln>
              <a:solidFill>
                <a:srgbClr val="0070C0"/>
              </a:solidFill>
              <a:latin typeface="AR HERMANN" panose="02000000000000000000"/>
              <a:cs typeface="Calibri Light" panose="020F030202020403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45557A5C-7DDB-43EF-8CD7-EA4B72D7A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57" y="376530"/>
            <a:ext cx="935334" cy="90432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6C193B5-AB82-4CEC-AB2B-ADB8D5EBD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643" y="376530"/>
            <a:ext cx="935334" cy="904328"/>
          </a:xfrm>
          <a:prstGeom prst="rect">
            <a:avLst/>
          </a:prstGeom>
        </p:spPr>
      </p:pic>
      <p:sp>
        <p:nvSpPr>
          <p:cNvPr id="8" name="TextBox 7">
            <a:extLst>
              <a:ext uri="{FF2B5EF4-FFF2-40B4-BE49-F238E27FC236}">
                <a16:creationId xmlns:a16="http://schemas.microsoft.com/office/drawing/2014/main" id="{9078BDE0-5E77-4578-B395-DCE50D7F8522}"/>
              </a:ext>
            </a:extLst>
          </p:cNvPr>
          <p:cNvSpPr txBox="1"/>
          <p:nvPr/>
        </p:nvSpPr>
        <p:spPr>
          <a:xfrm>
            <a:off x="424788" y="1487042"/>
            <a:ext cx="8229599" cy="4863063"/>
          </a:xfrm>
          <a:prstGeom prst="rect">
            <a:avLst/>
          </a:prstGeom>
          <a:noFill/>
        </p:spPr>
        <p:txBody>
          <a:bodyPr wrap="square">
            <a:spAutoFit/>
          </a:bodyPr>
          <a:lstStyle/>
          <a:p>
            <a:pPr lvl="0" algn="ctr">
              <a:lnSpc>
                <a:spcPct val="120000"/>
              </a:lnSpc>
              <a:spcAft>
                <a:spcPts val="0"/>
              </a:spcAft>
            </a:pPr>
            <a:r>
              <a:rPr lang="en-GB" sz="2000" b="1" u="sng" dirty="0">
                <a:solidFill>
                  <a:srgbClr val="0070C0"/>
                </a:solidFill>
                <a:latin typeface="Garamond" panose="02020404030301010803" pitchFamily="18" charset="0"/>
              </a:rPr>
              <a:t>Topic: “Climate”</a:t>
            </a:r>
          </a:p>
          <a:p>
            <a:pPr lvl="0" algn="just">
              <a:lnSpc>
                <a:spcPct val="120000"/>
              </a:lnSpc>
              <a:spcAft>
                <a:spcPts val="0"/>
              </a:spcAft>
            </a:pPr>
            <a:endParaRPr lang="en-GB" sz="2000" dirty="0">
              <a:solidFill>
                <a:srgbClr val="0070C0"/>
              </a:solidFill>
              <a:latin typeface="Garamond" panose="02020404030301010803" pitchFamily="18" charset="0"/>
            </a:endParaRPr>
          </a:p>
          <a:p>
            <a:pPr lvl="0" algn="just">
              <a:lnSpc>
                <a:spcPct val="120000"/>
              </a:lnSpc>
              <a:spcAft>
                <a:spcPts val="0"/>
              </a:spcAft>
            </a:pPr>
            <a:r>
              <a:rPr lang="en-GB" sz="2000" dirty="0">
                <a:solidFill>
                  <a:srgbClr val="0070C0"/>
                </a:solidFill>
                <a:latin typeface="Garamond" panose="02020404030301010803" pitchFamily="18" charset="0"/>
              </a:rPr>
              <a:t>To interpret the issue of climate change and environmental sustainability, addressing the problem and possibly proposing a creative solution, for example on:</a:t>
            </a: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energy production;</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energy consumption;</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transport;</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water;</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agriculture and food;</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natural environment and biodiversity;</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waste and recycling.</a:t>
            </a:r>
            <a:endParaRPr lang="en-GB" sz="20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426707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A42E-F239-4F4B-84A3-50C0E8DBB1F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0DCC81D-5D57-4667-B14E-E94EA0BEA035}"/>
              </a:ext>
            </a:extLst>
          </p:cNvPr>
          <p:cNvSpPr>
            <a:spLocks noGrp="1"/>
          </p:cNvSpPr>
          <p:nvPr>
            <p:ph type="body" sz="quarter" idx="10"/>
          </p:nvPr>
        </p:nvSpPr>
        <p:spPr>
          <a:xfrm>
            <a:off x="251520" y="1772816"/>
            <a:ext cx="8712968" cy="4708654"/>
          </a:xfrm>
        </p:spPr>
        <p:txBody>
          <a:bodyPr>
            <a:normAutofit/>
          </a:bodyPr>
          <a:lstStyle/>
          <a:p>
            <a:endParaRPr lang="en-GB" sz="2800" b="1" dirty="0">
              <a:solidFill>
                <a:srgbClr val="0070C0"/>
              </a:solidFill>
              <a:latin typeface="Garamond" panose="02020404030301010803" pitchFamily="18" charset="0"/>
            </a:endParaRPr>
          </a:p>
          <a:p>
            <a:endParaRPr lang="en-GB" sz="2800" b="1" dirty="0">
              <a:solidFill>
                <a:srgbClr val="0070C0"/>
              </a:solidFill>
              <a:latin typeface="Garamond" panose="02020404030301010803" pitchFamily="18" charset="0"/>
            </a:endParaRPr>
          </a:p>
          <a:p>
            <a:pPr marL="0" indent="0">
              <a:buNone/>
            </a:pPr>
            <a:endParaRPr lang="en-GB" sz="2800" b="1" dirty="0">
              <a:solidFill>
                <a:srgbClr val="0070C0"/>
              </a:solidFill>
              <a:latin typeface="Garamond" panose="02020404030301010803" pitchFamily="18" charset="0"/>
            </a:endParaRPr>
          </a:p>
        </p:txBody>
      </p:sp>
      <p:sp>
        <p:nvSpPr>
          <p:cNvPr id="4" name="Title 1">
            <a:extLst>
              <a:ext uri="{FF2B5EF4-FFF2-40B4-BE49-F238E27FC236}">
                <a16:creationId xmlns:a16="http://schemas.microsoft.com/office/drawing/2014/main" id="{A7C35D33-CBFB-408F-A8AF-75EFABBB6E9A}"/>
              </a:ext>
            </a:extLst>
          </p:cNvPr>
          <p:cNvSpPr txBox="1">
            <a:spLocks/>
          </p:cNvSpPr>
          <p:nvPr/>
        </p:nvSpPr>
        <p:spPr>
          <a:xfrm>
            <a:off x="0" y="188640"/>
            <a:ext cx="9144000" cy="1228998"/>
          </a:xfrm>
          <a:prstGeom prst="rect">
            <a:avLst/>
          </a:prstGeom>
          <a:solidFill>
            <a:srgbClr val="FFC000"/>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p>
          <a:p>
            <a:r>
              <a:rPr lang="en-GB" sz="4400" dirty="0">
                <a:ln w="12700">
                  <a:noFill/>
                  <a:prstDash val="solid"/>
                </a:ln>
                <a:solidFill>
                  <a:srgbClr val="00B050"/>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limate, </a:t>
            </a:r>
            <a:r>
              <a:rPr lang="en-GB" sz="4400" dirty="0">
                <a:ln w="12700">
                  <a:noFill/>
                  <a:prstDash val="solid"/>
                </a:ln>
                <a:solidFill>
                  <a:srgbClr val="00B0F0"/>
                </a:solidFill>
                <a:latin typeface="AR HERMANN" panose="02000000000000000000" pitchFamily="2" charset="0"/>
                <a:cs typeface="Calibri Light" panose="020F0302020204030204" pitchFamily="34" charset="0"/>
              </a:rPr>
              <a:t>E</a:t>
            </a:r>
            <a:r>
              <a:rPr lang="en-GB" sz="4400" dirty="0">
                <a:ln w="12700">
                  <a:noFill/>
                  <a:prstDash val="solid"/>
                </a:ln>
                <a:solidFill>
                  <a:srgbClr val="4A7EBB"/>
                </a:solidFill>
                <a:latin typeface="AR HERMANN" panose="02000000000000000000" pitchFamily="2" charset="0"/>
                <a:cs typeface="Calibri Light" panose="020F0302020204030204" pitchFamily="34" charset="0"/>
              </a:rPr>
              <a:t>quality &amp; </a:t>
            </a:r>
            <a:r>
              <a:rPr lang="en-GB" sz="4400" dirty="0">
                <a:ln w="12700">
                  <a:noFill/>
                  <a:prstDash val="solid"/>
                </a:ln>
                <a:solidFill>
                  <a:srgbClr val="FF0000"/>
                </a:solidFill>
                <a:latin typeface="AR HERMANN" panose="02000000000000000000" pitchFamily="2" charset="0"/>
                <a:cs typeface="Calibri Light" panose="020F0302020204030204" pitchFamily="34" charset="0"/>
              </a:rPr>
              <a:t>P</a:t>
            </a:r>
            <a:r>
              <a:rPr lang="en-GB" sz="4400" dirty="0">
                <a:ln w="12700">
                  <a:noFill/>
                  <a:prstDash val="solid"/>
                </a:ln>
                <a:solidFill>
                  <a:srgbClr val="4A7EBB"/>
                </a:solidFill>
                <a:latin typeface="AR HERMANN" panose="02000000000000000000" pitchFamily="2" charset="0"/>
                <a:cs typeface="Calibri Light" panose="020F0302020204030204" pitchFamily="34" charset="0"/>
              </a:rPr>
              <a:t>eace</a:t>
            </a:r>
            <a:endParaRPr lang="en-GB" sz="4400" dirty="0">
              <a:ln w="12700">
                <a:noFill/>
                <a:prstDash val="solid"/>
              </a:ln>
              <a:solidFill>
                <a:srgbClr val="0070C0"/>
              </a:solidFill>
              <a:latin typeface="AR HERMANN" panose="02000000000000000000"/>
              <a:cs typeface="Calibri Light" panose="020F030202020403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45557A5C-7DDB-43EF-8CD7-EA4B72D7A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6C193B5-AB82-4CEC-AB2B-ADB8D5EBD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
        <p:nvSpPr>
          <p:cNvPr id="8" name="TextBox 7">
            <a:extLst>
              <a:ext uri="{FF2B5EF4-FFF2-40B4-BE49-F238E27FC236}">
                <a16:creationId xmlns:a16="http://schemas.microsoft.com/office/drawing/2014/main" id="{9078BDE0-5E77-4578-B395-DCE50D7F8522}"/>
              </a:ext>
            </a:extLst>
          </p:cNvPr>
          <p:cNvSpPr txBox="1"/>
          <p:nvPr/>
        </p:nvSpPr>
        <p:spPr>
          <a:xfrm>
            <a:off x="395536" y="1484784"/>
            <a:ext cx="8496944" cy="5653022"/>
          </a:xfrm>
          <a:prstGeom prst="rect">
            <a:avLst/>
          </a:prstGeom>
          <a:noFill/>
        </p:spPr>
        <p:txBody>
          <a:bodyPr wrap="square">
            <a:spAutoFit/>
          </a:bodyPr>
          <a:lstStyle/>
          <a:p>
            <a:pPr lvl="0" algn="ctr">
              <a:lnSpc>
                <a:spcPct val="120000"/>
              </a:lnSpc>
              <a:spcAft>
                <a:spcPts val="0"/>
              </a:spcAft>
            </a:pPr>
            <a:r>
              <a:rPr lang="en-GB" sz="2000" b="1" u="sng" dirty="0">
                <a:solidFill>
                  <a:srgbClr val="0070C0"/>
                </a:solidFill>
                <a:latin typeface="Garamond" panose="02020404030301010803" pitchFamily="18" charset="0"/>
              </a:rPr>
              <a:t>Topic: “Equality”</a:t>
            </a:r>
          </a:p>
          <a:p>
            <a:pPr lvl="0" algn="just">
              <a:lnSpc>
                <a:spcPct val="120000"/>
              </a:lnSpc>
              <a:spcAft>
                <a:spcPts val="0"/>
              </a:spcAft>
            </a:pPr>
            <a:r>
              <a:rPr lang="en-US" sz="2000" dirty="0">
                <a:solidFill>
                  <a:srgbClr val="0070C0"/>
                </a:solidFill>
                <a:latin typeface="Garamond" panose="02020404030301010803" pitchFamily="18" charset="0"/>
              </a:rPr>
              <a:t>To interpret the issue of equality between people, addressing the problem and possibly proposing a creative solution, for example on:</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promoting non-discrimination and social inclusion, fighting social stereotypes;</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promoting gender equality, fighting gender stereotypes;</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promoting income equality, fighting poverty.</a:t>
            </a:r>
          </a:p>
          <a:p>
            <a:pPr algn="ctr">
              <a:lnSpc>
                <a:spcPct val="120000"/>
              </a:lnSpc>
              <a:spcBef>
                <a:spcPts val="375"/>
              </a:spcBef>
              <a:buClr>
                <a:srgbClr val="002060"/>
              </a:buClr>
              <a:buSzPts val="800"/>
            </a:pPr>
            <a:r>
              <a:rPr lang="en-GB" sz="2000" b="1" u="sng" dirty="0">
                <a:solidFill>
                  <a:srgbClr val="0070C0"/>
                </a:solidFill>
                <a:latin typeface="Garamond" panose="02020404030301010803" pitchFamily="18" charset="0"/>
              </a:rPr>
              <a:t>Topic: “Peace”</a:t>
            </a:r>
          </a:p>
          <a:p>
            <a:pPr lvl="0" algn="just">
              <a:lnSpc>
                <a:spcPct val="120000"/>
              </a:lnSpc>
              <a:spcAft>
                <a:spcPts val="0"/>
              </a:spcAft>
            </a:pPr>
            <a:r>
              <a:rPr lang="en-US" sz="2000" dirty="0">
                <a:solidFill>
                  <a:srgbClr val="0070C0"/>
                </a:solidFill>
                <a:latin typeface="Garamond" panose="02020404030301010803" pitchFamily="18" charset="0"/>
              </a:rPr>
              <a:t>To interpret the issue of peace between people, addressing the problem and possibly proposing a creative solution to fight and/or prevent conflicts, for example on:</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peace among family members and friends;</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peace among social, political, ethnic, economic groups;</a:t>
            </a:r>
            <a:endParaRPr lang="en-GB" sz="2000" dirty="0">
              <a:solidFill>
                <a:srgbClr val="0070C0"/>
              </a:solidFill>
              <a:latin typeface="Garamond" panose="02020404030301010803" pitchFamily="18" charset="0"/>
            </a:endParaRPr>
          </a:p>
          <a:p>
            <a:pPr marL="342900" lvl="0" indent="-342900" algn="just">
              <a:lnSpc>
                <a:spcPct val="120000"/>
              </a:lnSpc>
              <a:spcBef>
                <a:spcPts val="375"/>
              </a:spcBef>
              <a:spcAft>
                <a:spcPts val="0"/>
              </a:spcAft>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peace among people, nations, regions.</a:t>
            </a:r>
            <a:endParaRPr lang="en-GB" sz="2000" dirty="0">
              <a:solidFill>
                <a:srgbClr val="0070C0"/>
              </a:solidFill>
              <a:latin typeface="Garamond" panose="02020404030301010803" pitchFamily="18" charset="0"/>
            </a:endParaRPr>
          </a:p>
          <a:p>
            <a:pPr lvl="0" algn="just">
              <a:lnSpc>
                <a:spcPct val="120000"/>
              </a:lnSpc>
              <a:spcBef>
                <a:spcPts val="375"/>
              </a:spcBef>
              <a:spcAft>
                <a:spcPts val="0"/>
              </a:spcAft>
              <a:buClr>
                <a:srgbClr val="002060"/>
              </a:buClr>
              <a:buSzPts val="800"/>
            </a:pPr>
            <a:endParaRPr lang="en-GB" sz="20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417301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215516" y="1484784"/>
            <a:ext cx="8712967" cy="4860540"/>
          </a:xfrm>
        </p:spPr>
        <p:txBody>
          <a:bodyPr>
            <a:normAutofit/>
          </a:bodyPr>
          <a:lstStyle/>
          <a:p>
            <a:pPr marL="0" indent="0" algn="ctr">
              <a:buNone/>
            </a:pPr>
            <a:r>
              <a:rPr lang="en-GB" sz="2400" b="1" dirty="0">
                <a:solidFill>
                  <a:srgbClr val="0070C0"/>
                </a:solidFill>
                <a:latin typeface="Garamond" panose="02020404030301010803" pitchFamily="18" charset="0"/>
              </a:rPr>
              <a:t>Open from November 2022 to 31 May 2023</a:t>
            </a:r>
          </a:p>
          <a:p>
            <a:pPr marL="0" indent="0">
              <a:buNone/>
            </a:pPr>
            <a:endParaRPr lang="en-GB" sz="2400" dirty="0">
              <a:solidFill>
                <a:srgbClr val="0070C0"/>
              </a:solidFill>
              <a:latin typeface="Garamond" panose="02020404030301010803" pitchFamily="18" charset="0"/>
            </a:endParaRPr>
          </a:p>
          <a:p>
            <a:pPr marL="0" indent="0">
              <a:buNone/>
            </a:pPr>
            <a:r>
              <a:rPr lang="en-GB" sz="2400" dirty="0">
                <a:solidFill>
                  <a:srgbClr val="0070C0"/>
                </a:solidFill>
                <a:latin typeface="Garamond" panose="02020404030301010803" pitchFamily="18" charset="0"/>
              </a:rPr>
              <a:t>The Award allows children to use their creativity and their artistic and scientific skills to:</a:t>
            </a:r>
            <a:endParaRPr lang="en-GB" sz="2400" b="0" dirty="0">
              <a:solidFill>
                <a:srgbClr val="0070C0"/>
              </a:solidFill>
              <a:latin typeface="Garamond" panose="02020404030301010803" pitchFamily="18" charset="0"/>
            </a:endParaRPr>
          </a:p>
          <a:p>
            <a:pPr lvl="1"/>
            <a:r>
              <a:rPr lang="en-GB" sz="2400" b="0" dirty="0">
                <a:solidFill>
                  <a:srgbClr val="0070C0"/>
                </a:solidFill>
                <a:latin typeface="Garamond" panose="02020404030301010803" pitchFamily="18" charset="0"/>
              </a:rPr>
              <a:t>Create an original fable on climate, equality or peace of max 200 words with a “morale” at the end</a:t>
            </a:r>
          </a:p>
          <a:p>
            <a:pPr lvl="1"/>
            <a:r>
              <a:rPr lang="en-GB" sz="2400" b="0" dirty="0">
                <a:solidFill>
                  <a:srgbClr val="0070C0"/>
                </a:solidFill>
                <a:latin typeface="Garamond" panose="02020404030301010803" pitchFamily="18" charset="0"/>
              </a:rPr>
              <a:t>Illustrate it with comic strip of 2-10 frames with at least 2 </a:t>
            </a:r>
            <a:r>
              <a:rPr lang="en-GB" sz="2400" b="0" dirty="0" err="1">
                <a:solidFill>
                  <a:srgbClr val="0070C0"/>
                </a:solidFill>
                <a:latin typeface="Garamond" panose="02020404030301010803" pitchFamily="18" charset="0"/>
              </a:rPr>
              <a:t>colors</a:t>
            </a:r>
            <a:r>
              <a:rPr lang="en-GB" sz="2400" dirty="0">
                <a:solidFill>
                  <a:srgbClr val="0070C0"/>
                </a:solidFill>
                <a:latin typeface="Garamond" panose="02020404030301010803" pitchFamily="18" charset="0"/>
              </a:rPr>
              <a:t> OR interpret with music, dance or theatre performance</a:t>
            </a:r>
            <a:endParaRPr lang="en-GB" sz="2400" b="0" dirty="0">
              <a:solidFill>
                <a:srgbClr val="0070C0"/>
              </a:solidFill>
              <a:latin typeface="Garamond" panose="02020404030301010803" pitchFamily="18" charset="0"/>
            </a:endParaRPr>
          </a:p>
          <a:p>
            <a:pPr lvl="1"/>
            <a:r>
              <a:rPr lang="en-GB" sz="2400" b="0" dirty="0">
                <a:solidFill>
                  <a:srgbClr val="0070C0"/>
                </a:solidFill>
                <a:latin typeface="Garamond" panose="02020404030301010803" pitchFamily="18" charset="0"/>
              </a:rPr>
              <a:t>Bonus for multicultural and teamwork</a:t>
            </a:r>
          </a:p>
          <a:p>
            <a:endParaRPr lang="en-BE" sz="240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E9A130DD-AE21-4108-95B7-6869194642FB}"/>
              </a:ext>
            </a:extLst>
          </p:cNvPr>
          <p:cNvSpPr>
            <a:spLocks noGrp="1"/>
          </p:cNvSpPr>
          <p:nvPr>
            <p:ph type="title"/>
          </p:nvPr>
        </p:nvSpPr>
        <p:spPr>
          <a:xfrm>
            <a:off x="-31251" y="151557"/>
            <a:ext cx="8964486"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F</a:t>
            </a:r>
            <a:r>
              <a:rPr lang="en-GB" sz="4400" dirty="0">
                <a:solidFill>
                  <a:srgbClr val="4A7EBB"/>
                </a:solidFill>
                <a:latin typeface="AR HERMANN" panose="02000000000000000000" pitchFamily="2" charset="0"/>
              </a:rPr>
              <a:t>ables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children aged 6-12</a:t>
            </a:r>
          </a:p>
        </p:txBody>
      </p:sp>
      <p:pic>
        <p:nvPicPr>
          <p:cNvPr id="2" name="Picture 1" descr="A picture containing icon&#10;&#10;Description automatically generated">
            <a:extLst>
              <a:ext uri="{FF2B5EF4-FFF2-40B4-BE49-F238E27FC236}">
                <a16:creationId xmlns:a16="http://schemas.microsoft.com/office/drawing/2014/main" id="{DA0A473D-9BA3-E922-11E7-067F41162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4562AF69-484D-1384-91D8-DFB8BB1E5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66364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A130DD-AE21-4108-95B7-6869194642FB}"/>
              </a:ext>
            </a:extLst>
          </p:cNvPr>
          <p:cNvSpPr>
            <a:spLocks noGrp="1"/>
          </p:cNvSpPr>
          <p:nvPr>
            <p:ph type="title"/>
          </p:nvPr>
        </p:nvSpPr>
        <p:spPr>
          <a:xfrm>
            <a:off x="-31251" y="151557"/>
            <a:ext cx="8964486"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F</a:t>
            </a:r>
            <a:r>
              <a:rPr lang="en-GB" sz="4400" dirty="0">
                <a:solidFill>
                  <a:srgbClr val="4A7EBB"/>
                </a:solidFill>
                <a:latin typeface="AR HERMANN" panose="02000000000000000000" pitchFamily="2" charset="0"/>
              </a:rPr>
              <a:t>ables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children aged 6-12</a:t>
            </a:r>
          </a:p>
        </p:txBody>
      </p:sp>
      <p:pic>
        <p:nvPicPr>
          <p:cNvPr id="2" name="Picture 1" descr="A picture containing icon&#10;&#10;Description automatically generated">
            <a:extLst>
              <a:ext uri="{FF2B5EF4-FFF2-40B4-BE49-F238E27FC236}">
                <a16:creationId xmlns:a16="http://schemas.microsoft.com/office/drawing/2014/main" id="{DA0A473D-9BA3-E922-11E7-067F41162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4562AF69-484D-1384-91D8-DFB8BB1E5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
        <p:nvSpPr>
          <p:cNvPr id="5" name="Text Placeholder 2">
            <a:extLst>
              <a:ext uri="{FF2B5EF4-FFF2-40B4-BE49-F238E27FC236}">
                <a16:creationId xmlns:a16="http://schemas.microsoft.com/office/drawing/2014/main" id="{A7AC8075-A5CD-BEB7-C5A6-DEABB1CB2099}"/>
              </a:ext>
            </a:extLst>
          </p:cNvPr>
          <p:cNvSpPr txBox="1">
            <a:spLocks/>
          </p:cNvSpPr>
          <p:nvPr/>
        </p:nvSpPr>
        <p:spPr>
          <a:xfrm>
            <a:off x="391542" y="1772816"/>
            <a:ext cx="8360916" cy="3960440"/>
          </a:xfrm>
          <a:prstGeom prst="rect">
            <a:avLst/>
          </a:prstGeom>
        </p:spPr>
        <p:txBody>
          <a:bodyPr vert="horz" lIns="91440" tIns="45720" rIns="91440" bIns="45720" rtlCol="0">
            <a:noAutofit/>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smtClean="0">
                <a:solidFill>
                  <a:srgbClr val="0070C0"/>
                </a:solidFill>
                <a:latin typeface="Garamond" panose="02020404030301010803" pitchFamily="18" charset="0"/>
              </a:rPr>
              <a:t>Scoring criteria</a:t>
            </a:r>
          </a:p>
          <a:p>
            <a:pPr marL="0" indent="0" algn="ctr">
              <a:buFont typeface="Arial" panose="020B0604020202020204" pitchFamily="34" charset="0"/>
              <a:buNone/>
            </a:pPr>
            <a:endParaRPr lang="fr-BE" sz="2400" b="1" dirty="0">
              <a:solidFill>
                <a:srgbClr val="0070C0"/>
              </a:solidFill>
              <a:latin typeface="Garamond" panose="02020404030301010803" pitchFamily="18" charset="0"/>
            </a:endParaRPr>
          </a:p>
          <a:p>
            <a:pPr fontAlgn="base"/>
            <a:r>
              <a:rPr lang="en-US" sz="2400" dirty="0">
                <a:solidFill>
                  <a:srgbClr val="0070C0"/>
                </a:solidFill>
                <a:latin typeface="Garamond" panose="02020404030301010803" pitchFamily="18" charset="0"/>
              </a:rPr>
              <a:t>Ability to address the issue of climate change, equality and/or peace</a:t>
            </a:r>
          </a:p>
          <a:p>
            <a:pPr fontAlgn="base"/>
            <a:r>
              <a:rPr lang="en-US" sz="2400" dirty="0">
                <a:solidFill>
                  <a:srgbClr val="0070C0"/>
                </a:solidFill>
                <a:latin typeface="Garamond" panose="02020404030301010803" pitchFamily="18" charset="0"/>
              </a:rPr>
              <a:t>Creativity and originality</a:t>
            </a:r>
          </a:p>
          <a:p>
            <a:pPr fontAlgn="base"/>
            <a:r>
              <a:rPr lang="en-US" sz="2400" dirty="0">
                <a:solidFill>
                  <a:srgbClr val="0070C0"/>
                </a:solidFill>
                <a:latin typeface="Garamond" panose="02020404030301010803" pitchFamily="18" charset="0"/>
              </a:rPr>
              <a:t>Quality of illustration and visual impact</a:t>
            </a:r>
          </a:p>
          <a:p>
            <a:pPr fontAlgn="base"/>
            <a:r>
              <a:rPr lang="en-US" sz="2400" dirty="0">
                <a:solidFill>
                  <a:srgbClr val="0070C0"/>
                </a:solidFill>
                <a:latin typeface="Garamond" panose="02020404030301010803" pitchFamily="18" charset="0"/>
              </a:rPr>
              <a:t>Number of frames</a:t>
            </a:r>
          </a:p>
          <a:p>
            <a:pPr fontAlgn="base"/>
            <a:r>
              <a:rPr lang="en-US" sz="2400" dirty="0">
                <a:solidFill>
                  <a:srgbClr val="0070C0"/>
                </a:solidFill>
                <a:latin typeface="Garamond" panose="02020404030301010803" pitchFamily="18" charset="0"/>
              </a:rPr>
              <a:t>Work is part of a class / team activity</a:t>
            </a:r>
          </a:p>
          <a:p>
            <a:pPr marL="0" indent="0" algn="ctr">
              <a:buFont typeface="Arial" panose="020B0604020202020204" pitchFamily="34" charset="0"/>
              <a:buNone/>
            </a:pPr>
            <a:endParaRPr lang="en-GB" sz="2400" dirty="0">
              <a:solidFill>
                <a:srgbClr val="0070C0"/>
              </a:solidFill>
              <a:latin typeface="Garamond" panose="02020404030301010803" pitchFamily="18" charset="0"/>
            </a:endParaRPr>
          </a:p>
          <a:p>
            <a:pPr marL="0" indent="0" algn="ctr">
              <a:buFont typeface="Arial" panose="020B0604020202020204" pitchFamily="34" charset="0"/>
              <a:buNone/>
            </a:pPr>
            <a:endParaRPr lang="en-GB" sz="2400" b="1" dirty="0">
              <a:solidFill>
                <a:srgbClr val="0070C0"/>
              </a:solidFill>
              <a:latin typeface="Garamond" panose="02020404030301010803" pitchFamily="18" charset="0"/>
            </a:endParaRPr>
          </a:p>
          <a:p>
            <a:endParaRPr lang="en-BE" sz="24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290761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A130DD-AE21-4108-95B7-6869194642FB}"/>
              </a:ext>
            </a:extLst>
          </p:cNvPr>
          <p:cNvSpPr>
            <a:spLocks noGrp="1"/>
          </p:cNvSpPr>
          <p:nvPr>
            <p:ph type="title"/>
          </p:nvPr>
        </p:nvSpPr>
        <p:spPr>
          <a:xfrm>
            <a:off x="-31251" y="151557"/>
            <a:ext cx="8964486"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F</a:t>
            </a:r>
            <a:r>
              <a:rPr lang="en-GB" sz="4400" dirty="0">
                <a:solidFill>
                  <a:srgbClr val="4A7EBB"/>
                </a:solidFill>
                <a:latin typeface="AR HERMANN" panose="02000000000000000000" pitchFamily="2" charset="0"/>
              </a:rPr>
              <a:t>ables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children aged 6-12</a:t>
            </a:r>
          </a:p>
        </p:txBody>
      </p:sp>
      <p:pic>
        <p:nvPicPr>
          <p:cNvPr id="2" name="Picture 1" descr="A picture containing icon&#10;&#10;Description automatically generated">
            <a:extLst>
              <a:ext uri="{FF2B5EF4-FFF2-40B4-BE49-F238E27FC236}">
                <a16:creationId xmlns:a16="http://schemas.microsoft.com/office/drawing/2014/main" id="{DA0A473D-9BA3-E922-11E7-067F41162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4562AF69-484D-1384-91D8-DFB8BB1E5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
        <p:nvSpPr>
          <p:cNvPr id="6" name="Text Placeholder 2">
            <a:extLst>
              <a:ext uri="{FF2B5EF4-FFF2-40B4-BE49-F238E27FC236}">
                <a16:creationId xmlns:a16="http://schemas.microsoft.com/office/drawing/2014/main" id="{C503ABAD-F9B4-BB95-5EB5-AEB92F24392D}"/>
              </a:ext>
            </a:extLst>
          </p:cNvPr>
          <p:cNvSpPr txBox="1">
            <a:spLocks/>
          </p:cNvSpPr>
          <p:nvPr/>
        </p:nvSpPr>
        <p:spPr>
          <a:xfrm>
            <a:off x="325884" y="1542204"/>
            <a:ext cx="8360916" cy="3960440"/>
          </a:xfrm>
          <a:prstGeom prst="rect">
            <a:avLst/>
          </a:prstGeom>
        </p:spPr>
        <p:txBody>
          <a:bodyPr vert="horz" lIns="91440" tIns="45720" rIns="91440" bIns="45720" rtlCol="0">
            <a:noAutofit/>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200" b="1" dirty="0">
                <a:solidFill>
                  <a:srgbClr val="0070C0"/>
                </a:solidFill>
                <a:latin typeface="Garamond" panose="02020404030301010803" pitchFamily="18" charset="0"/>
              </a:rPr>
              <a:t>Awards</a:t>
            </a:r>
            <a:endParaRPr lang="en-GB" sz="2200" dirty="0">
              <a:solidFill>
                <a:srgbClr val="0070C0"/>
              </a:solidFill>
              <a:latin typeface="Garamond" panose="02020404030301010803" pitchFamily="18" charset="0"/>
            </a:endParaRPr>
          </a:p>
          <a:p>
            <a:pPr marL="0" indent="0" fontAlgn="base">
              <a:buNone/>
            </a:pPr>
            <a:r>
              <a:rPr lang="en-US" sz="2200" dirty="0" smtClean="0">
                <a:solidFill>
                  <a:srgbClr val="0070C0"/>
                </a:solidFill>
                <a:latin typeface="Garamond" panose="02020404030301010803" pitchFamily="18" charset="0"/>
              </a:rPr>
              <a:t>The </a:t>
            </a:r>
            <a:r>
              <a:rPr lang="en-US" sz="2200" dirty="0">
                <a:solidFill>
                  <a:srgbClr val="0070C0"/>
                </a:solidFill>
                <a:latin typeface="Garamond" panose="02020404030301010803" pitchFamily="18" charset="0"/>
              </a:rPr>
              <a:t>authors of the works with the 10 best scoring will receive an award, consisting in:</a:t>
            </a:r>
          </a:p>
          <a:p>
            <a:pPr fontAlgn="base"/>
            <a:r>
              <a:rPr lang="en-US" sz="2200" b="1" dirty="0">
                <a:solidFill>
                  <a:srgbClr val="0070C0"/>
                </a:solidFill>
                <a:latin typeface="Garamond" panose="02020404030301010803" pitchFamily="18" charset="0"/>
              </a:rPr>
              <a:t>talent development </a:t>
            </a:r>
            <a:r>
              <a:rPr lang="en-US" sz="2200" b="1" dirty="0" err="1">
                <a:solidFill>
                  <a:srgbClr val="0070C0"/>
                </a:solidFill>
                <a:latin typeface="Garamond" panose="02020404030301010803" pitchFamily="18" charset="0"/>
              </a:rPr>
              <a:t>programme</a:t>
            </a:r>
            <a:r>
              <a:rPr lang="en-US" sz="2200" dirty="0">
                <a:solidFill>
                  <a:srgbClr val="0070C0"/>
                </a:solidFill>
                <a:latin typeface="Garamond" panose="02020404030301010803" pitchFamily="18" charset="0"/>
              </a:rPr>
              <a:t>, with a budget for each winner of € 300 (top 3 winners) / € 200 (4th-10th winner) to develop their skills in art &amp; science, for instance with workshops, courses, meeting with experts, visits and material;</a:t>
            </a:r>
          </a:p>
          <a:p>
            <a:pPr fontAlgn="base"/>
            <a:r>
              <a:rPr lang="en-US" sz="2200" b="1" dirty="0">
                <a:solidFill>
                  <a:srgbClr val="0070C0"/>
                </a:solidFill>
                <a:latin typeface="Garamond" panose="02020404030301010803" pitchFamily="18" charset="0"/>
              </a:rPr>
              <a:t>publication</a:t>
            </a:r>
            <a:r>
              <a:rPr lang="en-US" sz="2200" dirty="0">
                <a:solidFill>
                  <a:srgbClr val="0070C0"/>
                </a:solidFill>
                <a:latin typeface="Garamond" panose="02020404030301010803" pitchFamily="18" charset="0"/>
              </a:rPr>
              <a:t> on “Leonardo 4 Children” book used or raising funds and as donation to children in need;</a:t>
            </a:r>
          </a:p>
          <a:p>
            <a:pPr fontAlgn="base"/>
            <a:r>
              <a:rPr lang="en-US" sz="2200" b="1" dirty="0">
                <a:solidFill>
                  <a:srgbClr val="0070C0"/>
                </a:solidFill>
                <a:latin typeface="Garamond" panose="02020404030301010803" pitchFamily="18" charset="0"/>
              </a:rPr>
              <a:t>presentation</a:t>
            </a:r>
            <a:r>
              <a:rPr lang="en-US" sz="2200" dirty="0">
                <a:solidFill>
                  <a:srgbClr val="0070C0"/>
                </a:solidFill>
                <a:latin typeface="Garamond" panose="02020404030301010803" pitchFamily="18" charset="0"/>
              </a:rPr>
              <a:t> at workshop and award ceremony; promotion on website, social media and promotional material, at public events, institutions or public places including famous museums, and during concerts and events;</a:t>
            </a:r>
          </a:p>
          <a:p>
            <a:pPr fontAlgn="base"/>
            <a:r>
              <a:rPr lang="en-US" sz="2200" dirty="0">
                <a:solidFill>
                  <a:srgbClr val="0070C0"/>
                </a:solidFill>
                <a:latin typeface="Garamond" panose="02020404030301010803" pitchFamily="18" charset="0"/>
              </a:rPr>
              <a:t>“Leonardo 4 Children” </a:t>
            </a:r>
            <a:r>
              <a:rPr lang="en-US" sz="2200" b="1" dirty="0">
                <a:solidFill>
                  <a:srgbClr val="0070C0"/>
                </a:solidFill>
                <a:latin typeface="Garamond" panose="02020404030301010803" pitchFamily="18" charset="0"/>
              </a:rPr>
              <a:t>award certificate</a:t>
            </a:r>
            <a:r>
              <a:rPr lang="en-US" sz="2200" dirty="0">
                <a:solidFill>
                  <a:srgbClr val="0070C0"/>
                </a:solidFill>
                <a:latin typeface="Garamond" panose="02020404030301010803" pitchFamily="18" charset="0"/>
              </a:rPr>
              <a:t>.</a:t>
            </a:r>
          </a:p>
          <a:p>
            <a:pPr marL="0" indent="0">
              <a:buNone/>
            </a:pPr>
            <a:endParaRPr lang="en-BE" sz="22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361540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91542" y="2204864"/>
            <a:ext cx="8360916" cy="3816424"/>
          </a:xfrm>
        </p:spPr>
        <p:txBody>
          <a:bodyPr>
            <a:noAutofit/>
          </a:bodyPr>
          <a:lstStyle/>
          <a:p>
            <a:pPr marL="0" indent="0" algn="ctr">
              <a:buNone/>
            </a:pPr>
            <a:r>
              <a:rPr lang="en-GB" sz="2400" b="1" dirty="0">
                <a:solidFill>
                  <a:srgbClr val="0070C0"/>
                </a:solidFill>
                <a:latin typeface="Garamond" panose="02020404030301010803" pitchFamily="18" charset="0"/>
              </a:rPr>
              <a:t>Open from November 2022 to 31 May 2023</a:t>
            </a:r>
          </a:p>
          <a:p>
            <a:pPr marL="0" indent="0">
              <a:buNone/>
            </a:pPr>
            <a:endParaRPr lang="en-GB" sz="2400" dirty="0">
              <a:solidFill>
                <a:srgbClr val="0070C0"/>
              </a:solidFill>
              <a:latin typeface="Garamond" panose="02020404030301010803" pitchFamily="18" charset="0"/>
            </a:endParaRPr>
          </a:p>
          <a:p>
            <a:pPr marL="0" indent="0" algn="just">
              <a:buNone/>
            </a:pPr>
            <a:r>
              <a:rPr lang="en-GB" sz="2400" dirty="0">
                <a:solidFill>
                  <a:srgbClr val="0070C0"/>
                </a:solidFill>
                <a:latin typeface="Garamond" panose="02020404030301010803" pitchFamily="18" charset="0"/>
              </a:rPr>
              <a:t>The Award allows teenagers to use their creativity and their artistic and scientific skills to create an original work integrating </a:t>
            </a:r>
          </a:p>
          <a:p>
            <a:pPr algn="just"/>
            <a:r>
              <a:rPr lang="en-GB" sz="2400" dirty="0">
                <a:solidFill>
                  <a:srgbClr val="0070C0"/>
                </a:solidFill>
                <a:latin typeface="Garamond" panose="02020404030301010803" pitchFamily="18" charset="0"/>
              </a:rPr>
              <a:t>one </a:t>
            </a:r>
            <a:r>
              <a:rPr lang="en-GB" sz="2400" b="1" dirty="0">
                <a:solidFill>
                  <a:srgbClr val="0070C0"/>
                </a:solidFill>
                <a:latin typeface="Garamond" panose="02020404030301010803" pitchFamily="18" charset="0"/>
              </a:rPr>
              <a:t>artistic</a:t>
            </a:r>
            <a:r>
              <a:rPr lang="en-GB" sz="2400" dirty="0">
                <a:solidFill>
                  <a:srgbClr val="0070C0"/>
                </a:solidFill>
                <a:latin typeface="Garamond" panose="02020404030301010803" pitchFamily="18" charset="0"/>
              </a:rPr>
              <a:t> topic (</a:t>
            </a:r>
            <a:r>
              <a:rPr lang="en-GB" sz="2400" dirty="0" err="1">
                <a:solidFill>
                  <a:srgbClr val="0070C0"/>
                </a:solidFill>
                <a:latin typeface="Garamond" panose="02020404030301010803" pitchFamily="18" charset="0"/>
              </a:rPr>
              <a:t>eg</a:t>
            </a:r>
            <a:r>
              <a:rPr lang="en-GB" sz="2400" dirty="0">
                <a:solidFill>
                  <a:srgbClr val="0070C0"/>
                </a:solidFill>
                <a:latin typeface="Garamond" panose="02020404030301010803" pitchFamily="18" charset="0"/>
              </a:rPr>
              <a:t> music, dance, sculpture, drawing, painting) and </a:t>
            </a:r>
          </a:p>
          <a:p>
            <a:pPr algn="just"/>
            <a:r>
              <a:rPr lang="en-GB" sz="2400" dirty="0">
                <a:solidFill>
                  <a:srgbClr val="0070C0"/>
                </a:solidFill>
                <a:latin typeface="Garamond" panose="02020404030301010803" pitchFamily="18" charset="0"/>
              </a:rPr>
              <a:t>one </a:t>
            </a:r>
            <a:r>
              <a:rPr lang="en-GB" sz="2400" b="1" dirty="0">
                <a:solidFill>
                  <a:srgbClr val="0070C0"/>
                </a:solidFill>
                <a:latin typeface="Garamond" panose="02020404030301010803" pitchFamily="18" charset="0"/>
              </a:rPr>
              <a:t>scientific</a:t>
            </a:r>
            <a:r>
              <a:rPr lang="en-GB" sz="2400" dirty="0">
                <a:solidFill>
                  <a:srgbClr val="0070C0"/>
                </a:solidFill>
                <a:latin typeface="Garamond" panose="02020404030301010803" pitchFamily="18" charset="0"/>
              </a:rPr>
              <a:t> topic (</a:t>
            </a:r>
            <a:r>
              <a:rPr lang="en-GB" sz="2400" dirty="0" err="1">
                <a:solidFill>
                  <a:srgbClr val="0070C0"/>
                </a:solidFill>
                <a:latin typeface="Garamond" panose="02020404030301010803" pitchFamily="18" charset="0"/>
              </a:rPr>
              <a:t>eg</a:t>
            </a:r>
            <a:r>
              <a:rPr lang="en-GB" sz="2400" dirty="0">
                <a:solidFill>
                  <a:srgbClr val="0070C0"/>
                </a:solidFill>
                <a:latin typeface="Garamond" panose="02020404030301010803" pitchFamily="18" charset="0"/>
              </a:rPr>
              <a:t> energy, transport, aeronautics, biology, ICT) </a:t>
            </a:r>
          </a:p>
          <a:p>
            <a:pPr marL="0" indent="0" algn="just">
              <a:buNone/>
            </a:pPr>
            <a:r>
              <a:rPr lang="en-GB" sz="2400" dirty="0">
                <a:solidFill>
                  <a:srgbClr val="0070C0"/>
                </a:solidFill>
                <a:latin typeface="Garamond" panose="02020404030301010803" pitchFamily="18" charset="0"/>
              </a:rPr>
              <a:t>on climate, equality or peace, addressing the issue and possibly proposing a solution.</a:t>
            </a:r>
          </a:p>
          <a:p>
            <a:pPr marL="0" indent="0" algn="ctr">
              <a:buNone/>
            </a:pPr>
            <a:endParaRPr lang="en-GB" sz="2400" b="1" dirty="0">
              <a:solidFill>
                <a:srgbClr val="0070C0"/>
              </a:solidFill>
              <a:latin typeface="Garamond" panose="02020404030301010803" pitchFamily="18" charset="0"/>
            </a:endParaRPr>
          </a:p>
          <a:p>
            <a:endParaRPr lang="en-GB" sz="2400" dirty="0">
              <a:solidFill>
                <a:srgbClr val="0070C0"/>
              </a:solidFill>
              <a:latin typeface="Garamond" panose="02020404030301010803" pitchFamily="18" charset="0"/>
            </a:endParaRPr>
          </a:p>
          <a:p>
            <a:endParaRPr lang="en-BE" sz="2400" dirty="0">
              <a:solidFill>
                <a:srgbClr val="0070C0"/>
              </a:solidFill>
              <a:latin typeface="Garamond" panose="02020404030301010803" pitchFamily="18" charset="0"/>
            </a:endParaRPr>
          </a:p>
        </p:txBody>
      </p:sp>
      <p:sp>
        <p:nvSpPr>
          <p:cNvPr id="11" name="Title 1">
            <a:extLst>
              <a:ext uri="{FF2B5EF4-FFF2-40B4-BE49-F238E27FC236}">
                <a16:creationId xmlns:a16="http://schemas.microsoft.com/office/drawing/2014/main" id="{D362E3AA-AF86-44F6-8F6D-BF8F1D3166E6}"/>
              </a:ext>
            </a:extLst>
          </p:cNvPr>
          <p:cNvSpPr>
            <a:spLocks noGrp="1"/>
          </p:cNvSpPr>
          <p:nvPr>
            <p:ph type="title"/>
          </p:nvPr>
        </p:nvSpPr>
        <p:spPr>
          <a:xfrm>
            <a:off x="288033" y="188640"/>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A</a:t>
            </a:r>
            <a:r>
              <a:rPr lang="en-GB" dirty="0">
                <a:solidFill>
                  <a:srgbClr val="4A7EBB"/>
                </a:solidFill>
                <a:latin typeface="AR HERMANN" panose="02000000000000000000" pitchFamily="2" charset="0"/>
              </a:rPr>
              <a:t>rt &amp; </a:t>
            </a:r>
            <a:r>
              <a:rPr lang="en-GB" dirty="0">
                <a:solidFill>
                  <a:schemeClr val="bg1"/>
                </a:solidFill>
                <a:latin typeface="AR HERMANN" panose="02000000000000000000" pitchFamily="2" charset="0"/>
              </a:rPr>
              <a:t>S</a:t>
            </a:r>
            <a:r>
              <a:rPr lang="en-GB" dirty="0">
                <a:solidFill>
                  <a:srgbClr val="4A7EBB"/>
                </a:solidFill>
                <a:latin typeface="AR HERMANN" panose="02000000000000000000" pitchFamily="2" charset="0"/>
              </a:rPr>
              <a:t>cience</a:t>
            </a:r>
            <a:r>
              <a:rPr lang="en-GB" sz="4400" dirty="0">
                <a:solidFill>
                  <a:srgbClr val="4A7EBB"/>
                </a:solidFill>
                <a:latin typeface="AR HERMANN" panose="02000000000000000000" pitchFamily="2" charset="0"/>
              </a:rPr>
              <a:t>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teenagers aged 13-18</a:t>
            </a:r>
            <a:endParaRPr lang="en-GB" sz="4400" dirty="0">
              <a:solidFill>
                <a:srgbClr val="0070C0"/>
              </a:solidFill>
              <a:latin typeface="AR HERMANN" panose="02000000000000000000" pitchFamily="2" charset="0"/>
            </a:endParaRPr>
          </a:p>
        </p:txBody>
      </p:sp>
      <p:pic>
        <p:nvPicPr>
          <p:cNvPr id="2" name="Picture 1" descr="A picture containing icon&#10;&#10;Description automatically generated">
            <a:extLst>
              <a:ext uri="{FF2B5EF4-FFF2-40B4-BE49-F238E27FC236}">
                <a16:creationId xmlns:a16="http://schemas.microsoft.com/office/drawing/2014/main" id="{C9780EAC-5B4E-F409-26CA-553EFD5DE4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EE12420A-0D30-1347-69F3-269000889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390047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23528" y="1635069"/>
            <a:ext cx="8496944" cy="5094312"/>
          </a:xfrm>
        </p:spPr>
        <p:txBody>
          <a:bodyPr>
            <a:noAutofit/>
          </a:bodyPr>
          <a:lstStyle/>
          <a:p>
            <a:pPr marL="0" indent="0">
              <a:buNone/>
            </a:pPr>
            <a:r>
              <a:rPr lang="en-US" sz="2400" dirty="0">
                <a:solidFill>
                  <a:srgbClr val="0070C0"/>
                </a:solidFill>
                <a:latin typeface="Garamond" panose="02020404030301010803" pitchFamily="18" charset="0"/>
              </a:rPr>
              <a:t>The work should:</a:t>
            </a:r>
          </a:p>
          <a:p>
            <a:pPr marL="0" indent="0">
              <a:buNone/>
            </a:pPr>
            <a:endParaRPr lang="en-US" sz="2400" dirty="0">
              <a:solidFill>
                <a:srgbClr val="0070C0"/>
              </a:solidFill>
              <a:latin typeface="Garamond" panose="02020404030301010803" pitchFamily="18" charset="0"/>
            </a:endParaRPr>
          </a:p>
          <a:p>
            <a:r>
              <a:rPr lang="en-US" sz="2400" dirty="0">
                <a:solidFill>
                  <a:srgbClr val="0070C0"/>
                </a:solidFill>
                <a:latin typeface="Garamond" panose="02020404030301010803" pitchFamily="18" charset="0"/>
              </a:rPr>
              <a:t>be made in physical material or multimedia/digital means (picture, video), and can consist of: drawing or painting; novel, story or poem; music or dance performance; handicraft or sculpture; project design or any other creative work;</a:t>
            </a:r>
          </a:p>
          <a:p>
            <a:r>
              <a:rPr lang="en-US" sz="2400" dirty="0">
                <a:solidFill>
                  <a:srgbClr val="0070C0"/>
                </a:solidFill>
                <a:latin typeface="Garamond" panose="02020404030301010803" pitchFamily="18" charset="0"/>
              </a:rPr>
              <a:t>be </a:t>
            </a:r>
            <a:r>
              <a:rPr lang="en-US" sz="2400" b="1" dirty="0">
                <a:solidFill>
                  <a:srgbClr val="0070C0"/>
                </a:solidFill>
                <a:latin typeface="Garamond" panose="02020404030301010803" pitchFamily="18" charset="0"/>
              </a:rPr>
              <a:t>inspiring</a:t>
            </a:r>
            <a:r>
              <a:rPr lang="en-US" sz="2400" dirty="0">
                <a:solidFill>
                  <a:srgbClr val="0070C0"/>
                </a:solidFill>
                <a:latin typeface="Garamond" panose="02020404030301010803" pitchFamily="18" charset="0"/>
              </a:rPr>
              <a:t> for people;</a:t>
            </a:r>
          </a:p>
          <a:p>
            <a:r>
              <a:rPr lang="en-US" sz="2400" dirty="0">
                <a:solidFill>
                  <a:srgbClr val="0070C0"/>
                </a:solidFill>
                <a:latin typeface="Garamond" panose="02020404030301010803" pitchFamily="18" charset="0"/>
              </a:rPr>
              <a:t>be completely </a:t>
            </a:r>
            <a:r>
              <a:rPr lang="en-US" sz="2400" b="1" dirty="0">
                <a:solidFill>
                  <a:srgbClr val="0070C0"/>
                </a:solidFill>
                <a:latin typeface="Garamond" panose="02020404030301010803" pitchFamily="18" charset="0"/>
              </a:rPr>
              <a:t>original</a:t>
            </a:r>
            <a:r>
              <a:rPr lang="en-US" sz="2400" dirty="0">
                <a:solidFill>
                  <a:srgbClr val="0070C0"/>
                </a:solidFill>
                <a:latin typeface="Garamond" panose="02020404030301010803" pitchFamily="18" charset="0"/>
              </a:rPr>
              <a:t> and not contain any third party’s work;</a:t>
            </a:r>
            <a:endParaRPr lang="en-GB" sz="2400" dirty="0">
              <a:solidFill>
                <a:srgbClr val="0070C0"/>
              </a:solidFill>
              <a:latin typeface="Garamond" panose="02020404030301010803" pitchFamily="18" charset="0"/>
            </a:endParaRPr>
          </a:p>
          <a:p>
            <a:r>
              <a:rPr lang="en-GB" sz="2400" dirty="0">
                <a:solidFill>
                  <a:srgbClr val="0070C0"/>
                </a:solidFill>
                <a:latin typeface="Garamond" panose="02020404030301010803" pitchFamily="18" charset="0"/>
              </a:rPr>
              <a:t>b</a:t>
            </a:r>
            <a:r>
              <a:rPr lang="it-IT" sz="2400" dirty="0">
                <a:solidFill>
                  <a:srgbClr val="0070C0"/>
                </a:solidFill>
                <a:latin typeface="Garamond" panose="02020404030301010803" pitchFamily="18" charset="0"/>
              </a:rPr>
              <a:t>e possibly done by participating children in a </a:t>
            </a:r>
            <a:r>
              <a:rPr lang="it-IT" sz="2400" b="1" dirty="0">
                <a:solidFill>
                  <a:srgbClr val="0070C0"/>
                </a:solidFill>
                <a:latin typeface="Garamond" panose="02020404030301010803" pitchFamily="18" charset="0"/>
              </a:rPr>
              <a:t>team</a:t>
            </a:r>
            <a:r>
              <a:rPr lang="it-IT" sz="2400" dirty="0">
                <a:solidFill>
                  <a:srgbClr val="0070C0"/>
                </a:solidFill>
                <a:latin typeface="Garamond" panose="02020404030301010803" pitchFamily="18" charset="0"/>
              </a:rPr>
              <a:t> and in the context of a class activity</a:t>
            </a:r>
          </a:p>
          <a:p>
            <a:pPr marL="0" indent="0" algn="just">
              <a:spcBef>
                <a:spcPts val="450"/>
              </a:spcBef>
              <a:buClr>
                <a:srgbClr val="002060"/>
              </a:buClr>
              <a:buSzPts val="800"/>
              <a:buNone/>
              <a:tabLst>
                <a:tab pos="135255" algn="l"/>
              </a:tabLst>
            </a:pPr>
            <a:endParaRPr lang="it-IT" sz="2400" b="1" dirty="0">
              <a:solidFill>
                <a:srgbClr val="0070C0"/>
              </a:solidFill>
              <a:latin typeface="Garamond" panose="02020404030301010803" pitchFamily="18" charset="0"/>
            </a:endParaRPr>
          </a:p>
          <a:p>
            <a:pPr marL="0" indent="0" algn="just">
              <a:spcBef>
                <a:spcPts val="450"/>
              </a:spcBef>
              <a:buClr>
                <a:srgbClr val="002060"/>
              </a:buClr>
              <a:buSzPts val="800"/>
              <a:buNone/>
              <a:tabLst>
                <a:tab pos="135255" algn="l"/>
              </a:tabLst>
            </a:pPr>
            <a:r>
              <a:rPr lang="it-IT" sz="2400" b="1" dirty="0">
                <a:solidFill>
                  <a:srgbClr val="0070C0"/>
                </a:solidFill>
                <a:latin typeface="Garamond" panose="02020404030301010803" pitchFamily="18" charset="0"/>
              </a:rPr>
              <a:t>Winning works can become interactive games.</a:t>
            </a:r>
            <a:endParaRPr lang="en-BE" sz="2400" b="1" dirty="0">
              <a:solidFill>
                <a:srgbClr val="0070C0"/>
              </a:solidFill>
              <a:latin typeface="Garamond" panose="02020404030301010803" pitchFamily="18" charset="0"/>
            </a:endParaRPr>
          </a:p>
        </p:txBody>
      </p:sp>
      <p:sp>
        <p:nvSpPr>
          <p:cNvPr id="14" name="Title 1">
            <a:extLst>
              <a:ext uri="{FF2B5EF4-FFF2-40B4-BE49-F238E27FC236}">
                <a16:creationId xmlns:a16="http://schemas.microsoft.com/office/drawing/2014/main" id="{3930934B-F621-47E8-B21B-DCF4F99FB8C7}"/>
              </a:ext>
            </a:extLst>
          </p:cNvPr>
          <p:cNvSpPr>
            <a:spLocks noGrp="1"/>
          </p:cNvSpPr>
          <p:nvPr>
            <p:ph type="title"/>
          </p:nvPr>
        </p:nvSpPr>
        <p:spPr>
          <a:xfrm>
            <a:off x="0" y="116632"/>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A</a:t>
            </a:r>
            <a:r>
              <a:rPr lang="en-GB" dirty="0">
                <a:solidFill>
                  <a:srgbClr val="4A7EBB"/>
                </a:solidFill>
                <a:latin typeface="AR HERMANN" panose="02000000000000000000" pitchFamily="2" charset="0"/>
              </a:rPr>
              <a:t>rt &amp; </a:t>
            </a:r>
            <a:r>
              <a:rPr lang="en-GB" dirty="0">
                <a:solidFill>
                  <a:schemeClr val="bg1"/>
                </a:solidFill>
                <a:latin typeface="AR HERMANN" panose="02000000000000000000" pitchFamily="2" charset="0"/>
              </a:rPr>
              <a:t>S</a:t>
            </a:r>
            <a:r>
              <a:rPr lang="en-GB" dirty="0">
                <a:solidFill>
                  <a:srgbClr val="4A7EBB"/>
                </a:solidFill>
                <a:latin typeface="AR HERMANN" panose="02000000000000000000" pitchFamily="2" charset="0"/>
              </a:rPr>
              <a:t>cience</a:t>
            </a:r>
            <a:r>
              <a:rPr lang="en-GB" sz="4400" dirty="0">
                <a:solidFill>
                  <a:srgbClr val="4A7EBB"/>
                </a:solidFill>
                <a:latin typeface="AR HERMANN" panose="02000000000000000000" pitchFamily="2" charset="0"/>
              </a:rPr>
              <a:t>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teenagers aged 13-18</a:t>
            </a:r>
            <a:endParaRPr lang="en-GB" sz="4400" dirty="0">
              <a:solidFill>
                <a:srgbClr val="0070C0"/>
              </a:solidFill>
              <a:latin typeface="AR HERMANN" panose="02000000000000000000" pitchFamily="2" charset="0"/>
            </a:endParaRPr>
          </a:p>
        </p:txBody>
      </p:sp>
      <p:pic>
        <p:nvPicPr>
          <p:cNvPr id="2" name="Picture 1" descr="A picture containing icon&#10;&#10;Description automatically generated">
            <a:extLst>
              <a:ext uri="{FF2B5EF4-FFF2-40B4-BE49-F238E27FC236}">
                <a16:creationId xmlns:a16="http://schemas.microsoft.com/office/drawing/2014/main" id="{49BC74AC-E1A9-7902-E59E-336554549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B0C29813-E0A3-0C6B-24A3-239436E5F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168275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23528" y="1635069"/>
            <a:ext cx="8496944" cy="5094312"/>
          </a:xfrm>
        </p:spPr>
        <p:txBody>
          <a:bodyPr>
            <a:noAutofit/>
          </a:bodyPr>
          <a:lstStyle/>
          <a:p>
            <a:pPr marL="0" indent="0" algn="ctr">
              <a:buNone/>
            </a:pPr>
            <a:r>
              <a:rPr lang="en-GB" sz="2400" b="1" dirty="0">
                <a:solidFill>
                  <a:srgbClr val="0070C0"/>
                </a:solidFill>
                <a:latin typeface="Garamond" panose="02020404030301010803" pitchFamily="18" charset="0"/>
              </a:rPr>
              <a:t>Scoring criteria</a:t>
            </a:r>
          </a:p>
          <a:p>
            <a:pPr marL="0" indent="0" algn="ctr">
              <a:buNone/>
            </a:pPr>
            <a:endParaRPr lang="fr-BE" sz="2400" b="1" dirty="0">
              <a:solidFill>
                <a:srgbClr val="0070C0"/>
              </a:solidFill>
              <a:latin typeface="Garamond" panose="02020404030301010803" pitchFamily="18" charset="0"/>
            </a:endParaRPr>
          </a:p>
          <a:p>
            <a:pPr fontAlgn="base"/>
            <a:r>
              <a:rPr lang="en-US" sz="2400" dirty="0">
                <a:solidFill>
                  <a:srgbClr val="0070C0"/>
                </a:solidFill>
                <a:latin typeface="Garamond" panose="02020404030301010803" pitchFamily="18" charset="0"/>
              </a:rPr>
              <a:t>Ability to address the issue of climate change, equality and/or peace</a:t>
            </a:r>
          </a:p>
          <a:p>
            <a:pPr fontAlgn="base"/>
            <a:r>
              <a:rPr lang="en-US" sz="2400" dirty="0">
                <a:solidFill>
                  <a:srgbClr val="0070C0"/>
                </a:solidFill>
                <a:latin typeface="Garamond" panose="02020404030301010803" pitchFamily="18" charset="0"/>
              </a:rPr>
              <a:t>Creativity, originality, and innovation</a:t>
            </a:r>
          </a:p>
          <a:p>
            <a:pPr fontAlgn="base"/>
            <a:r>
              <a:rPr lang="en-US" sz="2400" dirty="0">
                <a:solidFill>
                  <a:srgbClr val="0070C0"/>
                </a:solidFill>
                <a:latin typeface="Garamond" panose="02020404030301010803" pitchFamily="18" charset="0"/>
              </a:rPr>
              <a:t>Ability to inspire people</a:t>
            </a:r>
          </a:p>
          <a:p>
            <a:pPr fontAlgn="base"/>
            <a:r>
              <a:rPr lang="en-US" sz="2400" dirty="0">
                <a:solidFill>
                  <a:srgbClr val="0070C0"/>
                </a:solidFill>
                <a:latin typeface="Garamond" panose="02020404030301010803" pitchFamily="18" charset="0"/>
              </a:rPr>
              <a:t>Integration of art and science</a:t>
            </a:r>
          </a:p>
          <a:p>
            <a:pPr fontAlgn="base"/>
            <a:r>
              <a:rPr lang="en-US" sz="2400" dirty="0">
                <a:solidFill>
                  <a:srgbClr val="0070C0"/>
                </a:solidFill>
                <a:latin typeface="Garamond" panose="02020404030301010803" pitchFamily="18" charset="0"/>
              </a:rPr>
              <a:t>Multicultural dimension and teamwork</a:t>
            </a:r>
          </a:p>
        </p:txBody>
      </p:sp>
      <p:sp>
        <p:nvSpPr>
          <p:cNvPr id="14" name="Title 1">
            <a:extLst>
              <a:ext uri="{FF2B5EF4-FFF2-40B4-BE49-F238E27FC236}">
                <a16:creationId xmlns:a16="http://schemas.microsoft.com/office/drawing/2014/main" id="{3930934B-F621-47E8-B21B-DCF4F99FB8C7}"/>
              </a:ext>
            </a:extLst>
          </p:cNvPr>
          <p:cNvSpPr>
            <a:spLocks noGrp="1"/>
          </p:cNvSpPr>
          <p:nvPr>
            <p:ph type="title"/>
          </p:nvPr>
        </p:nvSpPr>
        <p:spPr>
          <a:xfrm>
            <a:off x="0" y="116632"/>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A</a:t>
            </a:r>
            <a:r>
              <a:rPr lang="en-GB" dirty="0">
                <a:solidFill>
                  <a:srgbClr val="4A7EBB"/>
                </a:solidFill>
                <a:latin typeface="AR HERMANN" panose="02000000000000000000" pitchFamily="2" charset="0"/>
              </a:rPr>
              <a:t>rt &amp; </a:t>
            </a:r>
            <a:r>
              <a:rPr lang="en-GB" dirty="0">
                <a:solidFill>
                  <a:schemeClr val="bg1"/>
                </a:solidFill>
                <a:latin typeface="AR HERMANN" panose="02000000000000000000" pitchFamily="2" charset="0"/>
              </a:rPr>
              <a:t>S</a:t>
            </a:r>
            <a:r>
              <a:rPr lang="en-GB" dirty="0">
                <a:solidFill>
                  <a:srgbClr val="4A7EBB"/>
                </a:solidFill>
                <a:latin typeface="AR HERMANN" panose="02000000000000000000" pitchFamily="2" charset="0"/>
              </a:rPr>
              <a:t>cience</a:t>
            </a:r>
            <a:r>
              <a:rPr lang="en-GB" sz="4400" dirty="0">
                <a:solidFill>
                  <a:srgbClr val="4A7EBB"/>
                </a:solidFill>
                <a:latin typeface="AR HERMANN" panose="02000000000000000000" pitchFamily="2" charset="0"/>
              </a:rPr>
              <a:t>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teenagers aged 13-18</a:t>
            </a:r>
            <a:endParaRPr lang="en-GB" sz="4400" dirty="0">
              <a:solidFill>
                <a:srgbClr val="0070C0"/>
              </a:solidFill>
              <a:latin typeface="AR HERMANN" panose="02000000000000000000" pitchFamily="2" charset="0"/>
            </a:endParaRPr>
          </a:p>
        </p:txBody>
      </p:sp>
      <p:pic>
        <p:nvPicPr>
          <p:cNvPr id="2" name="Picture 1" descr="A picture containing icon&#10;&#10;Description automatically generated">
            <a:extLst>
              <a:ext uri="{FF2B5EF4-FFF2-40B4-BE49-F238E27FC236}">
                <a16:creationId xmlns:a16="http://schemas.microsoft.com/office/drawing/2014/main" id="{49BC74AC-E1A9-7902-E59E-336554549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B0C29813-E0A3-0C6B-24A3-239436E5F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229948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930934B-F621-47E8-B21B-DCF4F99FB8C7}"/>
              </a:ext>
            </a:extLst>
          </p:cNvPr>
          <p:cNvSpPr>
            <a:spLocks noGrp="1"/>
          </p:cNvSpPr>
          <p:nvPr>
            <p:ph type="title"/>
          </p:nvPr>
        </p:nvSpPr>
        <p:spPr>
          <a:xfrm>
            <a:off x="0" y="116632"/>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A</a:t>
            </a:r>
            <a:r>
              <a:rPr lang="en-GB" dirty="0">
                <a:solidFill>
                  <a:srgbClr val="4A7EBB"/>
                </a:solidFill>
                <a:latin typeface="AR HERMANN" panose="02000000000000000000" pitchFamily="2" charset="0"/>
              </a:rPr>
              <a:t>rt &amp; </a:t>
            </a:r>
            <a:r>
              <a:rPr lang="en-GB" dirty="0">
                <a:solidFill>
                  <a:schemeClr val="bg1"/>
                </a:solidFill>
                <a:latin typeface="AR HERMANN" panose="02000000000000000000" pitchFamily="2" charset="0"/>
              </a:rPr>
              <a:t>S</a:t>
            </a:r>
            <a:r>
              <a:rPr lang="en-GB" dirty="0">
                <a:solidFill>
                  <a:srgbClr val="4A7EBB"/>
                </a:solidFill>
                <a:latin typeface="AR HERMANN" panose="02000000000000000000" pitchFamily="2" charset="0"/>
              </a:rPr>
              <a:t>cience</a:t>
            </a:r>
            <a:r>
              <a:rPr lang="en-GB" sz="4400" dirty="0">
                <a:solidFill>
                  <a:srgbClr val="4A7EBB"/>
                </a:solidFill>
                <a:latin typeface="AR HERMANN" panose="02000000000000000000" pitchFamily="2" charset="0"/>
              </a:rPr>
              <a:t>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teenagers aged 13-18</a:t>
            </a:r>
            <a:endParaRPr lang="en-GB" sz="4400" dirty="0">
              <a:solidFill>
                <a:srgbClr val="0070C0"/>
              </a:solidFill>
              <a:latin typeface="AR HERMANN" panose="02000000000000000000" pitchFamily="2" charset="0"/>
            </a:endParaRPr>
          </a:p>
        </p:txBody>
      </p:sp>
      <p:pic>
        <p:nvPicPr>
          <p:cNvPr id="2" name="Picture 1" descr="A picture containing icon&#10;&#10;Description automatically generated">
            <a:extLst>
              <a:ext uri="{FF2B5EF4-FFF2-40B4-BE49-F238E27FC236}">
                <a16:creationId xmlns:a16="http://schemas.microsoft.com/office/drawing/2014/main" id="{49BC74AC-E1A9-7902-E59E-336554549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B0C29813-E0A3-0C6B-24A3-239436E5F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
        <p:nvSpPr>
          <p:cNvPr id="6" name="Text Placeholder 2">
            <a:extLst>
              <a:ext uri="{FF2B5EF4-FFF2-40B4-BE49-F238E27FC236}">
                <a16:creationId xmlns:a16="http://schemas.microsoft.com/office/drawing/2014/main" id="{C503ABAD-F9B4-BB95-5EB5-AEB92F24392D}"/>
              </a:ext>
            </a:extLst>
          </p:cNvPr>
          <p:cNvSpPr txBox="1">
            <a:spLocks/>
          </p:cNvSpPr>
          <p:nvPr/>
        </p:nvSpPr>
        <p:spPr>
          <a:xfrm>
            <a:off x="438858" y="1412776"/>
            <a:ext cx="8360916" cy="3960440"/>
          </a:xfrm>
          <a:prstGeom prst="rect">
            <a:avLst/>
          </a:prstGeom>
        </p:spPr>
        <p:txBody>
          <a:bodyPr vert="horz" lIns="91440" tIns="45720" rIns="91440" bIns="45720" rtlCol="0">
            <a:noAutofit/>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200" b="1" dirty="0" smtClean="0">
                <a:solidFill>
                  <a:srgbClr val="0070C0"/>
                </a:solidFill>
                <a:latin typeface="Garamond" panose="02020404030301010803" pitchFamily="18" charset="0"/>
              </a:rPr>
              <a:t>Awards</a:t>
            </a:r>
            <a:endParaRPr lang="en-GB" sz="2200" b="1" dirty="0">
              <a:solidFill>
                <a:srgbClr val="0070C0"/>
              </a:solidFill>
              <a:latin typeface="Garamond" panose="02020404030301010803" pitchFamily="18" charset="0"/>
            </a:endParaRPr>
          </a:p>
          <a:p>
            <a:pPr marL="0" indent="0" fontAlgn="base">
              <a:buNone/>
            </a:pPr>
            <a:r>
              <a:rPr lang="en-US" sz="2200" dirty="0">
                <a:solidFill>
                  <a:srgbClr val="0070C0"/>
                </a:solidFill>
                <a:latin typeface="Garamond" panose="02020404030301010803" pitchFamily="18" charset="0"/>
              </a:rPr>
              <a:t>The authors of the works with the 10 best scoring will receive an award, consisting in:</a:t>
            </a:r>
          </a:p>
          <a:p>
            <a:pPr fontAlgn="base"/>
            <a:r>
              <a:rPr lang="en-US" sz="2200" b="1" dirty="0">
                <a:solidFill>
                  <a:srgbClr val="0070C0"/>
                </a:solidFill>
                <a:latin typeface="Garamond" panose="02020404030301010803" pitchFamily="18" charset="0"/>
              </a:rPr>
              <a:t>talent development </a:t>
            </a:r>
            <a:r>
              <a:rPr lang="en-US" sz="2200" b="1" dirty="0" err="1">
                <a:solidFill>
                  <a:srgbClr val="0070C0"/>
                </a:solidFill>
                <a:latin typeface="Garamond" panose="02020404030301010803" pitchFamily="18" charset="0"/>
              </a:rPr>
              <a:t>programme</a:t>
            </a:r>
            <a:r>
              <a:rPr lang="en-US" sz="2200" dirty="0">
                <a:solidFill>
                  <a:srgbClr val="0070C0"/>
                </a:solidFill>
                <a:latin typeface="Garamond" panose="02020404030301010803" pitchFamily="18" charset="0"/>
              </a:rPr>
              <a:t>, with a budget for each winner of € 300 (top 3 winners) / € 200 (4th-10th winner) to develop their skills in art &amp; science, for instance with workshops, courses, meeting with experts, visits and material;</a:t>
            </a:r>
          </a:p>
          <a:p>
            <a:pPr fontAlgn="base"/>
            <a:r>
              <a:rPr lang="en-US" sz="2200" b="1" dirty="0">
                <a:solidFill>
                  <a:srgbClr val="0070C0"/>
                </a:solidFill>
                <a:latin typeface="Garamond" panose="02020404030301010803" pitchFamily="18" charset="0"/>
              </a:rPr>
              <a:t>publication</a:t>
            </a:r>
            <a:r>
              <a:rPr lang="en-US" sz="2200" dirty="0">
                <a:solidFill>
                  <a:srgbClr val="0070C0"/>
                </a:solidFill>
                <a:latin typeface="Garamond" panose="02020404030301010803" pitchFamily="18" charset="0"/>
              </a:rPr>
              <a:t> on “Leonardo 4 Children” book used or raising funds and as donation to children in need;</a:t>
            </a:r>
          </a:p>
          <a:p>
            <a:pPr fontAlgn="base"/>
            <a:r>
              <a:rPr lang="en-US" sz="2200" b="1" dirty="0">
                <a:solidFill>
                  <a:srgbClr val="0070C0"/>
                </a:solidFill>
                <a:latin typeface="Garamond" panose="02020404030301010803" pitchFamily="18" charset="0"/>
              </a:rPr>
              <a:t>presentation</a:t>
            </a:r>
            <a:r>
              <a:rPr lang="en-US" sz="2200" dirty="0">
                <a:solidFill>
                  <a:srgbClr val="0070C0"/>
                </a:solidFill>
                <a:latin typeface="Garamond" panose="02020404030301010803" pitchFamily="18" charset="0"/>
              </a:rPr>
              <a:t> at workshop and award ceremony; promotion on website, social media and promotional material, at public events, institutions or public places including famous museums, and during concerts and events;</a:t>
            </a:r>
          </a:p>
          <a:p>
            <a:pPr fontAlgn="base"/>
            <a:r>
              <a:rPr lang="en-US" sz="2200" dirty="0">
                <a:solidFill>
                  <a:srgbClr val="0070C0"/>
                </a:solidFill>
                <a:latin typeface="Garamond" panose="02020404030301010803" pitchFamily="18" charset="0"/>
              </a:rPr>
              <a:t>“Leonardo 4 Children” </a:t>
            </a:r>
            <a:r>
              <a:rPr lang="en-US" sz="2200" b="1" dirty="0">
                <a:solidFill>
                  <a:srgbClr val="0070C0"/>
                </a:solidFill>
                <a:latin typeface="Garamond" panose="02020404030301010803" pitchFamily="18" charset="0"/>
              </a:rPr>
              <a:t>award certificate</a:t>
            </a:r>
            <a:r>
              <a:rPr lang="en-US" sz="2200" dirty="0">
                <a:solidFill>
                  <a:srgbClr val="0070C0"/>
                </a:solidFill>
                <a:latin typeface="Garamond" panose="02020404030301010803" pitchFamily="18" charset="0"/>
              </a:rPr>
              <a:t>.</a:t>
            </a:r>
          </a:p>
          <a:p>
            <a:pPr marL="0" indent="0">
              <a:buNone/>
            </a:pPr>
            <a:endParaRPr lang="en-BE" sz="22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217732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0529" y="1143000"/>
            <a:ext cx="7903858" cy="3511943"/>
          </a:xfrm>
        </p:spPr>
        <p:txBody>
          <a:bodyPr>
            <a:normAutofit/>
          </a:bodyPr>
          <a:lstStyle/>
          <a:p>
            <a:endParaRPr lang="en-GB" sz="2000" dirty="0">
              <a:solidFill>
                <a:srgbClr val="0070C0"/>
              </a:solidFill>
              <a:latin typeface="Garamond" panose="02020404030301010803" pitchFamily="18" charset="0"/>
            </a:endParaRPr>
          </a:p>
          <a:p>
            <a:endParaRPr lang="en-GB" sz="200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18918636-32F6-4890-BAAA-EF27EC20DC17}"/>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sz="4400" dirty="0">
                <a:ln w="12700">
                  <a:noFill/>
                  <a:prstDash val="solid"/>
                </a:ln>
                <a:solidFill>
                  <a:schemeClr val="bg1"/>
                </a:solidFill>
                <a:latin typeface="AR HERMANN" panose="02000000000000000000" pitchFamily="2" charset="0"/>
                <a:cs typeface="Calibri Light" panose="020F0302020204030204" pitchFamily="34" charset="0"/>
              </a:rPr>
              <a:t>w</a:t>
            </a:r>
            <a:r>
              <a:rPr lang="en-GB" sz="4400" dirty="0">
                <a:ln w="12700">
                  <a:noFill/>
                  <a:prstDash val="solid"/>
                </a:ln>
                <a:solidFill>
                  <a:srgbClr val="4A7EBB"/>
                </a:solidFill>
                <a:latin typeface="AR HERMANN" panose="02000000000000000000" pitchFamily="2" charset="0"/>
                <a:cs typeface="Calibri Light" panose="020F0302020204030204" pitchFamily="34" charset="0"/>
              </a:rPr>
              <a:t>inners</a:t>
            </a:r>
          </a:p>
        </p:txBody>
      </p:sp>
      <p:pic>
        <p:nvPicPr>
          <p:cNvPr id="10" name="Picture 9" descr="A picture containing text, bunch, different, several&#10;&#10;Description automatically generated">
            <a:extLst>
              <a:ext uri="{FF2B5EF4-FFF2-40B4-BE49-F238E27FC236}">
                <a16:creationId xmlns:a16="http://schemas.microsoft.com/office/drawing/2014/main" id="{A3649E6F-49C2-4729-AD7F-8D33AAA4A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533" y="1143000"/>
            <a:ext cx="3496163" cy="2229161"/>
          </a:xfrm>
          <a:prstGeom prst="rect">
            <a:avLst/>
          </a:prstGeom>
        </p:spPr>
      </p:pic>
      <p:pic>
        <p:nvPicPr>
          <p:cNvPr id="12" name="Picture 11" descr="A picture containing text, covered, bunch, different&#10;&#10;Description automatically generated">
            <a:extLst>
              <a:ext uri="{FF2B5EF4-FFF2-40B4-BE49-F238E27FC236}">
                <a16:creationId xmlns:a16="http://schemas.microsoft.com/office/drawing/2014/main" id="{8395F09D-FC87-4826-975F-EDC70D6CD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8351" y="1719619"/>
            <a:ext cx="2984806" cy="2110533"/>
          </a:xfrm>
          <a:prstGeom prst="rect">
            <a:avLst/>
          </a:prstGeom>
        </p:spPr>
      </p:pic>
      <p:pic>
        <p:nvPicPr>
          <p:cNvPr id="18" name="Picture 17" descr="Diagram&#10;&#10;Description automatically generated">
            <a:extLst>
              <a:ext uri="{FF2B5EF4-FFF2-40B4-BE49-F238E27FC236}">
                <a16:creationId xmlns:a16="http://schemas.microsoft.com/office/drawing/2014/main" id="{387304E2-23FF-4070-A172-02C4AF13B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24" y="4563590"/>
            <a:ext cx="2898727" cy="2039548"/>
          </a:xfrm>
          <a:prstGeom prst="rect">
            <a:avLst/>
          </a:prstGeom>
        </p:spPr>
      </p:pic>
      <p:pic>
        <p:nvPicPr>
          <p:cNvPr id="4" name="Picture 3" descr="A picture containing text, envelope, fabric&#10;&#10;Description automatically generated">
            <a:extLst>
              <a:ext uri="{FF2B5EF4-FFF2-40B4-BE49-F238E27FC236}">
                <a16:creationId xmlns:a16="http://schemas.microsoft.com/office/drawing/2014/main" id="{BDCBE050-8496-4CFF-A809-DE9D0DF617E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6000"/>
                    </a14:imgEffect>
                    <a14:imgEffect>
                      <a14:colorTemperature colorTemp="6515"/>
                    </a14:imgEffect>
                    <a14:imgEffect>
                      <a14:saturation sat="116000"/>
                    </a14:imgEffect>
                    <a14:imgEffect>
                      <a14:brightnessContrast bright="-4000" contrast="4000"/>
                    </a14:imgEffect>
                  </a14:imgLayer>
                </a14:imgProps>
              </a:ext>
              <a:ext uri="{28A0092B-C50C-407E-A947-70E740481C1C}">
                <a14:useLocalDpi xmlns:a14="http://schemas.microsoft.com/office/drawing/2010/main" val="0"/>
              </a:ext>
            </a:extLst>
          </a:blip>
          <a:stretch>
            <a:fillRect/>
          </a:stretch>
        </p:blipFill>
        <p:spPr>
          <a:xfrm>
            <a:off x="6063057" y="2953138"/>
            <a:ext cx="2792741" cy="1930493"/>
          </a:xfrm>
          <a:prstGeom prst="rect">
            <a:avLst/>
          </a:prstGeom>
        </p:spPr>
      </p:pic>
      <p:pic>
        <p:nvPicPr>
          <p:cNvPr id="6" name="Picture 5" descr="Diagram&#10;&#10;Description automatically generated with medium confidence">
            <a:extLst>
              <a:ext uri="{FF2B5EF4-FFF2-40B4-BE49-F238E27FC236}">
                <a16:creationId xmlns:a16="http://schemas.microsoft.com/office/drawing/2014/main" id="{7F07188F-F766-4837-BA42-40F7EAE43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1547" y="916353"/>
            <a:ext cx="1435969" cy="2001552"/>
          </a:xfrm>
          <a:prstGeom prst="rect">
            <a:avLst/>
          </a:prstGeom>
        </p:spPr>
      </p:pic>
      <p:pic>
        <p:nvPicPr>
          <p:cNvPr id="13" name="Picture 12" descr="A picture containing text, businesscard&#10;&#10;Description automatically generated">
            <a:extLst>
              <a:ext uri="{FF2B5EF4-FFF2-40B4-BE49-F238E27FC236}">
                <a16:creationId xmlns:a16="http://schemas.microsoft.com/office/drawing/2014/main" id="{B950B65F-0AD6-4278-B44E-EBE525F809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9835" y="3646743"/>
            <a:ext cx="2212278" cy="2984807"/>
          </a:xfrm>
          <a:prstGeom prst="rect">
            <a:avLst/>
          </a:prstGeom>
        </p:spPr>
      </p:pic>
      <p:pic>
        <p:nvPicPr>
          <p:cNvPr id="15" name="Picture 14" descr="Engineering drawing, calendar, map&#10;&#10;Description automatically generated">
            <a:extLst>
              <a:ext uri="{FF2B5EF4-FFF2-40B4-BE49-F238E27FC236}">
                <a16:creationId xmlns:a16="http://schemas.microsoft.com/office/drawing/2014/main" id="{4E86E08E-3CDC-4956-96A7-5F1AE05C1D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1114" y="4991465"/>
            <a:ext cx="2576625" cy="1821911"/>
          </a:xfrm>
          <a:prstGeom prst="rect">
            <a:avLst/>
          </a:prstGeom>
        </p:spPr>
      </p:pic>
    </p:spTree>
    <p:extLst>
      <p:ext uri="{BB962C8B-B14F-4D97-AF65-F5344CB8AC3E}">
        <p14:creationId xmlns:p14="http://schemas.microsoft.com/office/powerpoint/2010/main" val="220842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F17519B2-B360-483F-9D96-8034DB4D9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629" y="1985216"/>
            <a:ext cx="2645714" cy="662751"/>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D28B8C37-8FC6-4DB2-98D3-4B329BE53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512" y="2011228"/>
            <a:ext cx="2502605" cy="767672"/>
          </a:xfrm>
          <a:prstGeom prst="rect">
            <a:avLst/>
          </a:prstGeom>
        </p:spPr>
      </p:pic>
      <p:pic>
        <p:nvPicPr>
          <p:cNvPr id="13" name="Picture 12" descr="Text&#10;&#10;Description automatically generated">
            <a:extLst>
              <a:ext uri="{FF2B5EF4-FFF2-40B4-BE49-F238E27FC236}">
                <a16:creationId xmlns:a16="http://schemas.microsoft.com/office/drawing/2014/main" id="{0DE5B363-A214-4BE2-AE39-5D068B0AAB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051" y="5426122"/>
            <a:ext cx="1610871" cy="781606"/>
          </a:xfrm>
          <a:prstGeom prst="rect">
            <a:avLst/>
          </a:prstGeom>
        </p:spPr>
      </p:pic>
      <p:pic>
        <p:nvPicPr>
          <p:cNvPr id="15" name="Picture 14" descr="Icon&#10;&#10;Description automatically generated">
            <a:extLst>
              <a:ext uri="{FF2B5EF4-FFF2-40B4-BE49-F238E27FC236}">
                <a16:creationId xmlns:a16="http://schemas.microsoft.com/office/drawing/2014/main" id="{EDC77173-BDF8-4945-ADCC-0ADC812F3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3372" y="4074535"/>
            <a:ext cx="1137160" cy="861848"/>
          </a:xfrm>
          <a:prstGeom prst="rect">
            <a:avLst/>
          </a:prstGeom>
        </p:spPr>
      </p:pic>
      <p:pic>
        <p:nvPicPr>
          <p:cNvPr id="19" name="Picture 18" descr="A picture containing company name&#10;&#10;Description automatically generated">
            <a:extLst>
              <a:ext uri="{FF2B5EF4-FFF2-40B4-BE49-F238E27FC236}">
                <a16:creationId xmlns:a16="http://schemas.microsoft.com/office/drawing/2014/main" id="{62208B73-902B-4754-AE68-9F14BB1F62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0351" y="3070084"/>
            <a:ext cx="2699766" cy="553212"/>
          </a:xfrm>
          <a:prstGeom prst="rect">
            <a:avLst/>
          </a:prstGeom>
        </p:spPr>
      </p:pic>
      <p:sp>
        <p:nvSpPr>
          <p:cNvPr id="23" name="Title 1">
            <a:extLst>
              <a:ext uri="{FF2B5EF4-FFF2-40B4-BE49-F238E27FC236}">
                <a16:creationId xmlns:a16="http://schemas.microsoft.com/office/drawing/2014/main" id="{61179B4A-B2C7-44DB-8B67-5BDD88BFCEF2}"/>
              </a:ext>
            </a:extLst>
          </p:cNvPr>
          <p:cNvSpPr>
            <a:spLocks noGrp="1"/>
          </p:cNvSpPr>
          <p:nvPr>
            <p:ph type="title"/>
          </p:nvPr>
        </p:nvSpPr>
        <p:spPr>
          <a:xfrm>
            <a:off x="0" y="-3952"/>
            <a:ext cx="9180512" cy="1281679"/>
          </a:xfrm>
          <a:solidFill>
            <a:srgbClr val="FFC000"/>
          </a:solidFill>
        </p:spPr>
        <p:txBody>
          <a:bodyPr/>
          <a:lstStyle/>
          <a:p>
            <a:r>
              <a:rPr lang="en-GB" dirty="0">
                <a:ln w="12700">
                  <a:noFill/>
                  <a:prstDash val="solid"/>
                </a:ln>
                <a:solidFill>
                  <a:schemeClr val="bg1"/>
                </a:solidFill>
                <a:latin typeface="AR HERMANN" panose="02000000000000000000" pitchFamily="2" charset="0"/>
                <a:cs typeface="Calibri Light" panose="020F0302020204030204" pitchFamily="34" charset="0"/>
              </a:rPr>
              <a:t>L</a:t>
            </a:r>
            <a:r>
              <a:rPr lang="en-GB" dirty="0">
                <a:ln w="12700">
                  <a:noFill/>
                  <a:prstDash val="solid"/>
                </a:ln>
                <a:solidFill>
                  <a:srgbClr val="4A7EBB"/>
                </a:solidFill>
                <a:latin typeface="AR HERMANN" panose="02000000000000000000" pitchFamily="2" charset="0"/>
                <a:cs typeface="Calibri Light" panose="020F0302020204030204" pitchFamily="34" charset="0"/>
              </a:rPr>
              <a:t>eonardo 4</a:t>
            </a:r>
            <a:r>
              <a:rPr lang="en-GB" dirty="0">
                <a:solidFill>
                  <a:srgbClr val="00B050"/>
                </a:solidFill>
                <a:latin typeface="AR HERMANN" panose="02000000000000000000" pitchFamily="2" charset="0"/>
              </a:rPr>
              <a:t> </a:t>
            </a:r>
            <a:r>
              <a:rPr lang="en-GB" dirty="0">
                <a:ln w="12700">
                  <a:noFill/>
                  <a:prstDash val="solid"/>
                </a:ln>
                <a:solidFill>
                  <a:schemeClr val="bg1"/>
                </a:solidFill>
                <a:latin typeface="AR HERMANN" panose="02000000000000000000" pitchFamily="2" charset="0"/>
                <a:cs typeface="Calibri Light" panose="020F0302020204030204" pitchFamily="34" charset="0"/>
              </a:rPr>
              <a:t>C</a:t>
            </a:r>
            <a:r>
              <a:rPr lang="en-GB" dirty="0">
                <a:ln w="12700">
                  <a:noFill/>
                  <a:prstDash val="solid"/>
                </a:ln>
                <a:solidFill>
                  <a:srgbClr val="4A7EBB"/>
                </a:solidFill>
                <a:latin typeface="AR HERMANN" panose="02000000000000000000" pitchFamily="2" charset="0"/>
                <a:cs typeface="Calibri Light" panose="020F0302020204030204" pitchFamily="34" charset="0"/>
              </a:rPr>
              <a:t>hildren</a:t>
            </a:r>
          </a:p>
        </p:txBody>
      </p:sp>
      <p:pic>
        <p:nvPicPr>
          <p:cNvPr id="25" name="Picture 24" descr="A picture containing icon&#10;&#10;Description automatically generated">
            <a:extLst>
              <a:ext uri="{FF2B5EF4-FFF2-40B4-BE49-F238E27FC236}">
                <a16:creationId xmlns:a16="http://schemas.microsoft.com/office/drawing/2014/main" id="{AF9692B3-5BB0-4A0E-927D-1AE13E6E42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48" y="196299"/>
            <a:ext cx="935334" cy="904328"/>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CF1CA645-BD1A-4192-AFEE-72D3E7A95F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0387" y="186857"/>
            <a:ext cx="935334" cy="904328"/>
          </a:xfrm>
          <a:prstGeom prst="rect">
            <a:avLst/>
          </a:prstGeom>
        </p:spPr>
      </p:pic>
      <p:sp>
        <p:nvSpPr>
          <p:cNvPr id="27" name="Text Placeholder 2">
            <a:extLst>
              <a:ext uri="{FF2B5EF4-FFF2-40B4-BE49-F238E27FC236}">
                <a16:creationId xmlns:a16="http://schemas.microsoft.com/office/drawing/2014/main" id="{22FBFB2A-4E81-4D7E-95E4-F3DE969A006A}"/>
              </a:ext>
            </a:extLst>
          </p:cNvPr>
          <p:cNvSpPr txBox="1">
            <a:spLocks/>
          </p:cNvSpPr>
          <p:nvPr/>
        </p:nvSpPr>
        <p:spPr>
          <a:xfrm>
            <a:off x="308169" y="1446413"/>
            <a:ext cx="7903858" cy="477034"/>
          </a:xfrm>
          <a:prstGeom prst="rect">
            <a:avLst/>
          </a:prstGeom>
        </p:spPr>
        <p:txBody>
          <a:bodyPr vert="horz" lIns="91440" tIns="45720" rIns="91440" bIns="45720" rtlCol="0">
            <a:normAutofit/>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Garamond" panose="02020404030301010803" pitchFamily="18" charset="0"/>
              </a:rPr>
              <a:t>In partnership with:</a:t>
            </a:r>
          </a:p>
        </p:txBody>
      </p:sp>
      <p:pic>
        <p:nvPicPr>
          <p:cNvPr id="22" name="Picture 21" descr="Logo, company name&#10;&#10;Description automatically generated">
            <a:extLst>
              <a:ext uri="{FF2B5EF4-FFF2-40B4-BE49-F238E27FC236}">
                <a16:creationId xmlns:a16="http://schemas.microsoft.com/office/drawing/2014/main" id="{CAA8C18D-28DB-4B74-AF3F-CF3C21ACE0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131" y="5397866"/>
            <a:ext cx="1479965" cy="706263"/>
          </a:xfrm>
          <a:prstGeom prst="rect">
            <a:avLst/>
          </a:prstGeom>
        </p:spPr>
      </p:pic>
      <p:pic>
        <p:nvPicPr>
          <p:cNvPr id="29" name="Picture 28" descr="Logo&#10;&#10;Description automatically generated">
            <a:extLst>
              <a:ext uri="{FF2B5EF4-FFF2-40B4-BE49-F238E27FC236}">
                <a16:creationId xmlns:a16="http://schemas.microsoft.com/office/drawing/2014/main" id="{26DA6D7B-FF0F-4A05-A021-B922C7B6B3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721" y="1737647"/>
            <a:ext cx="2086786" cy="84088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CD3FEAFA-8B4C-B8B4-C13E-EAA6778E72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534" y="2778900"/>
            <a:ext cx="1712416" cy="93059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7EACC8FF-4871-EC32-8344-A245E69957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0689" y="5295089"/>
            <a:ext cx="1331640" cy="809040"/>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209D27C8-690F-65E9-A70D-5DD20B69A9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1292" y="4101306"/>
            <a:ext cx="1132448" cy="747416"/>
          </a:xfrm>
          <a:prstGeom prst="rect">
            <a:avLst/>
          </a:prstGeom>
        </p:spPr>
      </p:pic>
      <p:pic>
        <p:nvPicPr>
          <p:cNvPr id="16" name="Picture 15" descr="Logo, icon&#10;&#10;Description automatically generated">
            <a:extLst>
              <a:ext uri="{FF2B5EF4-FFF2-40B4-BE49-F238E27FC236}">
                <a16:creationId xmlns:a16="http://schemas.microsoft.com/office/drawing/2014/main" id="{9FA70D33-AC20-8FDC-6166-D8659CEC8A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3482" y="4080641"/>
            <a:ext cx="825347" cy="825347"/>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9F7FF6E6-6914-DE45-69A2-302D43A83B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53034" y="4148953"/>
            <a:ext cx="1325752" cy="699769"/>
          </a:xfrm>
          <a:prstGeom prst="rect">
            <a:avLst/>
          </a:prstGeom>
        </p:spPr>
      </p:pic>
      <p:pic>
        <p:nvPicPr>
          <p:cNvPr id="24" name="Picture 23" descr="Logo, company name&#10;&#10;Description automatically generated">
            <a:extLst>
              <a:ext uri="{FF2B5EF4-FFF2-40B4-BE49-F238E27FC236}">
                <a16:creationId xmlns:a16="http://schemas.microsoft.com/office/drawing/2014/main" id="{4A7B8448-DD9A-68CC-E8C8-1994E5D265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0893" y="2946665"/>
            <a:ext cx="1137161" cy="785029"/>
          </a:xfrm>
          <a:prstGeom prst="rect">
            <a:avLst/>
          </a:prstGeom>
        </p:spPr>
      </p:pic>
      <p:pic>
        <p:nvPicPr>
          <p:cNvPr id="30" name="Picture 29" descr="Icon&#10;&#10;Description automatically generated">
            <a:extLst>
              <a:ext uri="{FF2B5EF4-FFF2-40B4-BE49-F238E27FC236}">
                <a16:creationId xmlns:a16="http://schemas.microsoft.com/office/drawing/2014/main" id="{1C380BFF-CD7D-869F-C734-DE2CC77EBA7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9866" y="4052161"/>
            <a:ext cx="1325752" cy="1003036"/>
          </a:xfrm>
          <a:prstGeom prst="rect">
            <a:avLst/>
          </a:prstGeom>
        </p:spPr>
      </p:pic>
      <p:pic>
        <p:nvPicPr>
          <p:cNvPr id="33" name="Picture 32" descr="Logo&#10;&#10;Description automatically generated">
            <a:extLst>
              <a:ext uri="{FF2B5EF4-FFF2-40B4-BE49-F238E27FC236}">
                <a16:creationId xmlns:a16="http://schemas.microsoft.com/office/drawing/2014/main" id="{067F84E9-B706-8CF0-B393-156C5C68FB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94529" y="2933042"/>
            <a:ext cx="1330567" cy="798652"/>
          </a:xfrm>
          <a:prstGeom prst="rect">
            <a:avLst/>
          </a:prstGeom>
        </p:spPr>
      </p:pic>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71430" y="5134911"/>
            <a:ext cx="1232171" cy="1232171"/>
          </a:xfrm>
          <a:prstGeom prst="rect">
            <a:avLst/>
          </a:prstGeom>
        </p:spPr>
      </p:pic>
    </p:spTree>
    <p:extLst>
      <p:ext uri="{BB962C8B-B14F-4D97-AF65-F5344CB8AC3E}">
        <p14:creationId xmlns:p14="http://schemas.microsoft.com/office/powerpoint/2010/main" val="427411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8918636-32F6-4890-BAAA-EF27EC20DC17}"/>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sz="4400" dirty="0">
                <a:ln w="12700">
                  <a:noFill/>
                  <a:prstDash val="solid"/>
                </a:ln>
                <a:solidFill>
                  <a:schemeClr val="bg1"/>
                </a:solidFill>
                <a:latin typeface="AR HERMANN" panose="02000000000000000000" pitchFamily="2" charset="0"/>
                <a:cs typeface="Calibri Light" panose="020F0302020204030204" pitchFamily="34" charset="0"/>
              </a:rPr>
              <a:t>w</a:t>
            </a:r>
            <a:r>
              <a:rPr lang="en-GB" sz="4400" dirty="0">
                <a:ln w="12700">
                  <a:noFill/>
                  <a:prstDash val="solid"/>
                </a:ln>
                <a:solidFill>
                  <a:srgbClr val="4A7EBB"/>
                </a:solidFill>
                <a:latin typeface="AR HERMANN" panose="02000000000000000000" pitchFamily="2" charset="0"/>
                <a:cs typeface="Calibri Light" panose="020F0302020204030204" pitchFamily="34" charset="0"/>
              </a:rPr>
              <a:t>inners</a:t>
            </a:r>
          </a:p>
        </p:txBody>
      </p:sp>
      <p:pic>
        <p:nvPicPr>
          <p:cNvPr id="6" name="Picture 5" descr="Map&#10;&#10;Description automatically generated">
            <a:extLst>
              <a:ext uri="{FF2B5EF4-FFF2-40B4-BE49-F238E27FC236}">
                <a16:creationId xmlns:a16="http://schemas.microsoft.com/office/drawing/2014/main" id="{F88DBCB4-346F-40E7-B768-33FEA1608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43" y="977304"/>
            <a:ext cx="2522766" cy="3515215"/>
          </a:xfrm>
          <a:prstGeom prst="rect">
            <a:avLst/>
          </a:prstGeom>
        </p:spPr>
      </p:pic>
      <p:pic>
        <p:nvPicPr>
          <p:cNvPr id="9" name="Picture 8">
            <a:extLst>
              <a:ext uri="{FF2B5EF4-FFF2-40B4-BE49-F238E27FC236}">
                <a16:creationId xmlns:a16="http://schemas.microsoft.com/office/drawing/2014/main" id="{9ED5F0DF-2FC8-4C97-86F6-0F3C114C5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733" y="977304"/>
            <a:ext cx="2636411" cy="3515215"/>
          </a:xfrm>
          <a:prstGeom prst="rect">
            <a:avLst/>
          </a:prstGeom>
        </p:spPr>
      </p:pic>
      <p:pic>
        <p:nvPicPr>
          <p:cNvPr id="13" name="Picture 12" descr="A picture containing text, fabric&#10;&#10;Description automatically generated">
            <a:extLst>
              <a:ext uri="{FF2B5EF4-FFF2-40B4-BE49-F238E27FC236}">
                <a16:creationId xmlns:a16="http://schemas.microsoft.com/office/drawing/2014/main" id="{EF3A51F7-4246-4E67-BA7F-899B7B764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4479" y="4645481"/>
            <a:ext cx="3721265" cy="209219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AE2D5D4D-154A-4074-86FA-E3F9243D4D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2690" y="977304"/>
            <a:ext cx="2636412" cy="3258560"/>
          </a:xfrm>
          <a:prstGeom prst="rect">
            <a:avLst/>
          </a:prstGeom>
        </p:spPr>
      </p:pic>
      <p:pic>
        <p:nvPicPr>
          <p:cNvPr id="17" name="Picture 16" descr="A bunch of post-it notes&#10;&#10;Description automatically generated with medium confidence">
            <a:extLst>
              <a:ext uri="{FF2B5EF4-FFF2-40B4-BE49-F238E27FC236}">
                <a16:creationId xmlns:a16="http://schemas.microsoft.com/office/drawing/2014/main" id="{E3CFFB6A-C4F0-401B-9252-02CA0221DF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097" y="4645481"/>
            <a:ext cx="2710201" cy="2092190"/>
          </a:xfrm>
          <a:prstGeom prst="rect">
            <a:avLst/>
          </a:prstGeom>
        </p:spPr>
      </p:pic>
    </p:spTree>
    <p:extLst>
      <p:ext uri="{BB962C8B-B14F-4D97-AF65-F5344CB8AC3E}">
        <p14:creationId xmlns:p14="http://schemas.microsoft.com/office/powerpoint/2010/main" val="428047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0529" y="1143000"/>
            <a:ext cx="7903858" cy="5094312"/>
          </a:xfrm>
        </p:spPr>
        <p:txBody>
          <a:bodyPr>
            <a:normAutofit fontScale="92500" lnSpcReduction="10000"/>
          </a:bodyPr>
          <a:lstStyle/>
          <a:p>
            <a:pPr marL="0" indent="0" algn="ctr">
              <a:buNone/>
            </a:pPr>
            <a:r>
              <a:rPr lang="en-GB" sz="2400" b="1" u="sng" dirty="0">
                <a:solidFill>
                  <a:srgbClr val="0070C0"/>
                </a:solidFill>
                <a:latin typeface="Garamond" panose="02020404030301010803" pitchFamily="18" charset="0"/>
              </a:rPr>
              <a:t>Examples of winners from previous editions</a:t>
            </a:r>
          </a:p>
          <a:p>
            <a:pPr marL="0" indent="0">
              <a:buNone/>
            </a:pPr>
            <a:endParaRPr lang="en-GB" sz="2400" b="1" u="sng" dirty="0">
              <a:solidFill>
                <a:srgbClr val="0070C0"/>
              </a:solidFill>
              <a:latin typeface="Garamond" panose="02020404030301010803" pitchFamily="18" charset="0"/>
            </a:endParaRPr>
          </a:p>
          <a:p>
            <a:pPr marL="0" indent="0">
              <a:buNone/>
            </a:pPr>
            <a:r>
              <a:rPr lang="en-GB" sz="2400" b="1" u="sng" dirty="0">
                <a:solidFill>
                  <a:srgbClr val="0070C0"/>
                </a:solidFill>
                <a:latin typeface="Garamond" panose="02020404030301010803" pitchFamily="18" charset="0"/>
              </a:rPr>
              <a:t>Fables</a:t>
            </a:r>
          </a:p>
          <a:p>
            <a:r>
              <a:rPr lang="en-GB" sz="2400" dirty="0">
                <a:solidFill>
                  <a:srgbClr val="0070C0"/>
                </a:solidFill>
                <a:latin typeface="Garamond" panose="02020404030301010803" pitchFamily="18" charset="0"/>
                <a:hlinkClick r:id="rId2">
                  <a:extLst>
                    <a:ext uri="{A12FA001-AC4F-418D-AE19-62706E023703}">
                      <ahyp:hlinkClr xmlns="" xmlns:ahyp="http://schemas.microsoft.com/office/drawing/2018/hyperlinkcolor" val="tx"/>
                    </a:ext>
                  </a:extLst>
                </a:hlinkClick>
              </a:rPr>
              <a:t>https://carano4children.org/leonardo4children-2022-fables/</a:t>
            </a:r>
            <a:endParaRPr lang="en-GB" sz="2400" dirty="0">
              <a:solidFill>
                <a:srgbClr val="0070C0"/>
              </a:solidFill>
              <a:latin typeface="Garamond" panose="02020404030301010803" pitchFamily="18" charset="0"/>
            </a:endParaRPr>
          </a:p>
          <a:p>
            <a:r>
              <a:rPr lang="en-GB" sz="2400" dirty="0">
                <a:solidFill>
                  <a:srgbClr val="0070C0"/>
                </a:solidFill>
                <a:latin typeface="Garamond" panose="02020404030301010803" pitchFamily="18" charset="0"/>
                <a:hlinkClick r:id="rId3">
                  <a:extLst>
                    <a:ext uri="{A12FA001-AC4F-418D-AE19-62706E023703}">
                      <ahyp:hlinkClr xmlns="" xmlns:ahyp="http://schemas.microsoft.com/office/drawing/2018/hyperlinkcolor" val="tx"/>
                    </a:ext>
                  </a:extLst>
                </a:hlinkClick>
              </a:rPr>
              <a:t>https://carano4children.org/leonardo4children-2021-fables/</a:t>
            </a:r>
            <a:endParaRPr lang="en-GB" sz="2400" dirty="0">
              <a:solidFill>
                <a:srgbClr val="0070C0"/>
              </a:solidFill>
              <a:latin typeface="Garamond" panose="02020404030301010803" pitchFamily="18" charset="0"/>
            </a:endParaRPr>
          </a:p>
          <a:p>
            <a:r>
              <a:rPr lang="en-GB" sz="2400" dirty="0">
                <a:solidFill>
                  <a:srgbClr val="0070C0"/>
                </a:solidFill>
                <a:latin typeface="Garamond" panose="02020404030301010803" pitchFamily="18" charset="0"/>
                <a:hlinkClick r:id="rId4"/>
              </a:rPr>
              <a:t>https://carano4children.org/leonardo4children-2020-fables</a:t>
            </a:r>
            <a:endParaRPr lang="en-GB" sz="2400" dirty="0">
              <a:solidFill>
                <a:srgbClr val="0070C0"/>
              </a:solidFill>
              <a:latin typeface="Garamond" panose="02020404030301010803" pitchFamily="18" charset="0"/>
            </a:endParaRPr>
          </a:p>
          <a:p>
            <a:r>
              <a:rPr lang="en-GB" sz="2400" dirty="0">
                <a:solidFill>
                  <a:srgbClr val="0070C0"/>
                </a:solidFill>
                <a:latin typeface="Garamond" panose="02020404030301010803" pitchFamily="18" charset="0"/>
                <a:hlinkClick r:id="rId5"/>
              </a:rPr>
              <a:t>https://carano4children.org/leonardo4children-2019-fables</a:t>
            </a:r>
            <a:endParaRPr lang="en-GB" sz="2400" dirty="0">
              <a:solidFill>
                <a:srgbClr val="0070C0"/>
              </a:solidFill>
              <a:latin typeface="Garamond" panose="02020404030301010803" pitchFamily="18" charset="0"/>
            </a:endParaRPr>
          </a:p>
          <a:p>
            <a:pPr marL="0" indent="0">
              <a:buNone/>
            </a:pPr>
            <a:endParaRPr lang="en-GB" sz="2400" dirty="0">
              <a:solidFill>
                <a:srgbClr val="0070C0"/>
              </a:solidFill>
              <a:latin typeface="Garamond" panose="02020404030301010803" pitchFamily="18" charset="0"/>
              <a:hlinkClick r:id="rId6">
                <a:extLst>
                  <a:ext uri="{A12FA001-AC4F-418D-AE19-62706E023703}">
                    <ahyp:hlinkClr xmlns="" xmlns:ahyp="http://schemas.microsoft.com/office/drawing/2018/hyperlinkcolor" val="tx"/>
                  </a:ext>
                </a:extLst>
              </a:hlinkClick>
            </a:endParaRPr>
          </a:p>
          <a:p>
            <a:pPr marL="0" indent="0">
              <a:buNone/>
            </a:pPr>
            <a:r>
              <a:rPr lang="en-GB" sz="2400" b="1" dirty="0">
                <a:solidFill>
                  <a:srgbClr val="0070C0"/>
                </a:solidFill>
                <a:latin typeface="Garamond" panose="02020404030301010803" pitchFamily="18" charset="0"/>
                <a:hlinkClick r:id="rId6">
                  <a:extLst>
                    <a:ext uri="{A12FA001-AC4F-418D-AE19-62706E023703}">
                      <ahyp:hlinkClr xmlns="" xmlns:ahyp="http://schemas.microsoft.com/office/drawing/2018/hyperlinkcolor" val="tx"/>
                    </a:ext>
                  </a:extLst>
                </a:hlinkClick>
              </a:rPr>
              <a:t>Art &amp; Science</a:t>
            </a:r>
          </a:p>
          <a:p>
            <a:r>
              <a:rPr lang="en-GB" sz="2400" dirty="0">
                <a:solidFill>
                  <a:srgbClr val="0070C0"/>
                </a:solidFill>
                <a:latin typeface="Garamond" panose="02020404030301010803" pitchFamily="18" charset="0"/>
                <a:hlinkClick r:id="rId6">
                  <a:extLst>
                    <a:ext uri="{A12FA001-AC4F-418D-AE19-62706E023703}">
                      <ahyp:hlinkClr xmlns="" xmlns:ahyp="http://schemas.microsoft.com/office/drawing/2018/hyperlinkcolor" val="tx"/>
                    </a:ext>
                  </a:extLst>
                </a:hlinkClick>
              </a:rPr>
              <a:t>https://carano4children.org/leonardo4children-2022-artscience</a:t>
            </a:r>
            <a:endParaRPr lang="en-GB" sz="2400" dirty="0">
              <a:solidFill>
                <a:srgbClr val="0070C0"/>
              </a:solidFill>
              <a:latin typeface="Garamond" panose="02020404030301010803" pitchFamily="18" charset="0"/>
            </a:endParaRPr>
          </a:p>
          <a:p>
            <a:r>
              <a:rPr lang="en-GB" sz="2400" dirty="0">
                <a:solidFill>
                  <a:srgbClr val="0070C0"/>
                </a:solidFill>
                <a:latin typeface="Garamond" panose="02020404030301010803" pitchFamily="18" charset="0"/>
                <a:hlinkClick r:id="rId6">
                  <a:extLst>
                    <a:ext uri="{A12FA001-AC4F-418D-AE19-62706E023703}">
                      <ahyp:hlinkClr xmlns="" xmlns:ahyp="http://schemas.microsoft.com/office/drawing/2018/hyperlinkcolor" val="tx"/>
                    </a:ext>
                  </a:extLst>
                </a:hlinkClick>
              </a:rPr>
              <a:t>https://carano4children.org/leonardo4children-2021-artscience</a:t>
            </a:r>
            <a:endParaRPr lang="en-GB" sz="2400" dirty="0">
              <a:solidFill>
                <a:srgbClr val="0070C0"/>
              </a:solidFill>
              <a:latin typeface="Garamond" panose="02020404030301010803" pitchFamily="18" charset="0"/>
            </a:endParaRPr>
          </a:p>
          <a:p>
            <a:r>
              <a:rPr lang="en-GB" sz="2400" u="sng" dirty="0">
                <a:solidFill>
                  <a:srgbClr val="0070C0"/>
                </a:solidFill>
                <a:latin typeface="Garamond" panose="02020404030301010803" pitchFamily="18" charset="0"/>
              </a:rPr>
              <a:t>https://carano4children.org/leonardo4children-2020-artscience</a:t>
            </a:r>
          </a:p>
          <a:p>
            <a:r>
              <a:rPr lang="en-GB" sz="2400" u="sng" dirty="0">
                <a:solidFill>
                  <a:srgbClr val="0070C0"/>
                </a:solidFill>
                <a:latin typeface="Garamond" panose="02020404030301010803" pitchFamily="18" charset="0"/>
              </a:rPr>
              <a:t>https://carano4children.org/leonardo4children-2019-artscience</a:t>
            </a:r>
          </a:p>
          <a:p>
            <a:endParaRPr lang="en-GB" sz="2400" dirty="0">
              <a:solidFill>
                <a:srgbClr val="0070C0"/>
              </a:solidFill>
              <a:latin typeface="Garamond" panose="02020404030301010803" pitchFamily="18" charset="0"/>
            </a:endParaRPr>
          </a:p>
          <a:p>
            <a:endParaRPr lang="en-GB" sz="240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18918636-32F6-4890-BAAA-EF27EC20DC17}"/>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sz="4400" dirty="0">
                <a:ln w="12700">
                  <a:noFill/>
                  <a:prstDash val="solid"/>
                </a:ln>
                <a:solidFill>
                  <a:schemeClr val="bg1"/>
                </a:solidFill>
                <a:latin typeface="AR HERMANN" panose="02000000000000000000" pitchFamily="2" charset="0"/>
                <a:cs typeface="Calibri Light" panose="020F0302020204030204" pitchFamily="34" charset="0"/>
              </a:rPr>
              <a:t>w</a:t>
            </a:r>
            <a:r>
              <a:rPr lang="en-GB" sz="4400" dirty="0">
                <a:ln w="12700">
                  <a:noFill/>
                  <a:prstDash val="solid"/>
                </a:ln>
                <a:solidFill>
                  <a:srgbClr val="4A7EBB"/>
                </a:solidFill>
                <a:latin typeface="AR HERMANN" panose="02000000000000000000" pitchFamily="2" charset="0"/>
                <a:cs typeface="Calibri Light" panose="020F0302020204030204" pitchFamily="34" charset="0"/>
              </a:rPr>
              <a:t>inners</a:t>
            </a:r>
          </a:p>
        </p:txBody>
      </p:sp>
    </p:spTree>
    <p:extLst>
      <p:ext uri="{BB962C8B-B14F-4D97-AF65-F5344CB8AC3E}">
        <p14:creationId xmlns:p14="http://schemas.microsoft.com/office/powerpoint/2010/main" val="227839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7200" y="1143000"/>
            <a:ext cx="7903858" cy="5094312"/>
          </a:xfrm>
        </p:spPr>
        <p:txBody>
          <a:bodyPr>
            <a:normAutofit/>
          </a:bodyPr>
          <a:lstStyle/>
          <a:p>
            <a:pPr marL="0" indent="0" algn="ctr">
              <a:buNone/>
            </a:pPr>
            <a:r>
              <a:rPr lang="en-GB" sz="2400" b="1" u="sng" dirty="0">
                <a:solidFill>
                  <a:srgbClr val="0070C0"/>
                </a:solidFill>
                <a:latin typeface="Garamond" panose="02020404030301010803" pitchFamily="18" charset="0"/>
              </a:rPr>
              <a:t>Activities inspired by Leonardo da Vinci and Artemisia Gentileschi (by Margherita </a:t>
            </a:r>
            <a:r>
              <a:rPr lang="en-GB" sz="2400" b="1" u="sng" dirty="0" err="1">
                <a:solidFill>
                  <a:srgbClr val="0070C0"/>
                </a:solidFill>
                <a:latin typeface="Garamond" panose="02020404030301010803" pitchFamily="18" charset="0"/>
              </a:rPr>
              <a:t>Mesirca</a:t>
            </a:r>
            <a:r>
              <a:rPr lang="en-GB" sz="2400" b="1" u="sng" dirty="0">
                <a:solidFill>
                  <a:srgbClr val="0070C0"/>
                </a:solidFill>
                <a:latin typeface="Garamond" panose="02020404030301010803" pitchFamily="18" charset="0"/>
              </a:rPr>
              <a:t> and Nancy von </a:t>
            </a:r>
            <a:r>
              <a:rPr lang="en-GB" sz="2400" b="1" u="sng" dirty="0" err="1">
                <a:solidFill>
                  <a:srgbClr val="0070C0"/>
                </a:solidFill>
                <a:latin typeface="Garamond" panose="02020404030301010803" pitchFamily="18" charset="0"/>
              </a:rPr>
              <a:t>Breska</a:t>
            </a:r>
            <a:r>
              <a:rPr lang="en-GB" sz="2400" b="1" u="sng" dirty="0">
                <a:solidFill>
                  <a:srgbClr val="0070C0"/>
                </a:solidFill>
                <a:latin typeface="Garamond" panose="02020404030301010803" pitchFamily="18" charset="0"/>
              </a:rPr>
              <a:t>)</a:t>
            </a:r>
          </a:p>
          <a:p>
            <a:pPr marL="0" indent="0" algn="ctr">
              <a:buNone/>
            </a:pPr>
            <a:endParaRPr lang="en-GB" sz="2400" b="1" u="sng"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Available in annex to the Terms and Conditions</a:t>
            </a:r>
          </a:p>
          <a:p>
            <a:pPr marL="0" indent="0" algn="ctr">
              <a:buNone/>
            </a:pPr>
            <a:endParaRPr lang="en-GB" sz="2400" dirty="0">
              <a:solidFill>
                <a:srgbClr val="0070C0"/>
              </a:solidFill>
              <a:latin typeface="Garamond" panose="02020404030301010803" pitchFamily="18" charset="0"/>
            </a:endParaRPr>
          </a:p>
          <a:p>
            <a:pPr marL="0" indent="0" algn="ctr">
              <a:buNone/>
            </a:pPr>
            <a:endParaRPr lang="en-GB" sz="2400" dirty="0">
              <a:solidFill>
                <a:srgbClr val="0070C0"/>
              </a:solidFill>
              <a:latin typeface="Garamond" panose="02020404030301010803" pitchFamily="18" charset="0"/>
            </a:endParaRPr>
          </a:p>
          <a:p>
            <a:endParaRPr lang="en-GB" sz="2400" dirty="0">
              <a:solidFill>
                <a:srgbClr val="0070C0"/>
              </a:solidFill>
              <a:latin typeface="Garamond" panose="02020404030301010803" pitchFamily="18" charset="0"/>
            </a:endParaRPr>
          </a:p>
          <a:p>
            <a:endParaRPr lang="en-GB" sz="240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18918636-32F6-4890-BAAA-EF27EC20DC17}"/>
              </a:ext>
            </a:extLst>
          </p:cNvPr>
          <p:cNvSpPr>
            <a:spLocks noGrp="1"/>
          </p:cNvSpPr>
          <p:nvPr>
            <p:ph type="title"/>
          </p:nvPr>
        </p:nvSpPr>
        <p:spPr>
          <a:xfrm>
            <a:off x="457200" y="0"/>
            <a:ext cx="8229600" cy="1143000"/>
          </a:xfrm>
        </p:spPr>
        <p:txBody>
          <a:bodyPr>
            <a:normAutofit fontScale="90000"/>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br>
              <a:rPr lang="en-GB" sz="4400" dirty="0">
                <a:ln w="12700">
                  <a:noFill/>
                  <a:prstDash val="solid"/>
                </a:ln>
                <a:solidFill>
                  <a:srgbClr val="4A7EBB"/>
                </a:solidFill>
                <a:latin typeface="AR HERMANN" panose="02000000000000000000" pitchFamily="2" charset="0"/>
                <a:cs typeface="Calibri Light" panose="020F0302020204030204" pitchFamily="34" charset="0"/>
              </a:rPr>
            </a:br>
            <a:r>
              <a:rPr lang="en-GB" sz="4400" dirty="0">
                <a:ln w="12700">
                  <a:noFill/>
                  <a:prstDash val="solid"/>
                </a:ln>
                <a:solidFill>
                  <a:schemeClr val="bg1"/>
                </a:solidFill>
                <a:latin typeface="AR HERMANN" panose="02000000000000000000" pitchFamily="2" charset="0"/>
                <a:cs typeface="Calibri Light" panose="020F0302020204030204" pitchFamily="34" charset="0"/>
              </a:rPr>
              <a:t>P</a:t>
            </a:r>
            <a:r>
              <a:rPr lang="en-GB" dirty="0">
                <a:ln w="12700">
                  <a:noFill/>
                  <a:prstDash val="solid"/>
                </a:ln>
                <a:solidFill>
                  <a:srgbClr val="4A7EBB"/>
                </a:solidFill>
                <a:latin typeface="AR HERMANN" panose="02000000000000000000" pitchFamily="2" charset="0"/>
                <a:cs typeface="Calibri Light" panose="020F0302020204030204" pitchFamily="34" charset="0"/>
              </a:rPr>
              <a:t>reparatory</a:t>
            </a:r>
            <a:r>
              <a:rPr lang="en-GB" sz="4400" dirty="0">
                <a:ln w="12700">
                  <a:noFill/>
                  <a:prstDash val="solid"/>
                </a:ln>
                <a:solidFill>
                  <a:schemeClr val="bg1"/>
                </a:solidFill>
                <a:latin typeface="AR HERMANN" panose="02000000000000000000" pitchFamily="2" charset="0"/>
                <a:cs typeface="Calibri Light" panose="020F0302020204030204" pitchFamily="34" charset="0"/>
              </a:rPr>
              <a:t> w</a:t>
            </a:r>
            <a:r>
              <a:rPr lang="en-GB" dirty="0">
                <a:ln w="12700">
                  <a:noFill/>
                  <a:prstDash val="solid"/>
                </a:ln>
                <a:solidFill>
                  <a:srgbClr val="4A7EBB"/>
                </a:solidFill>
                <a:latin typeface="AR HERMANN" panose="02000000000000000000" pitchFamily="2" charset="0"/>
                <a:cs typeface="Calibri Light" panose="020F0302020204030204" pitchFamily="34" charset="0"/>
              </a:rPr>
              <a:t>ork</a:t>
            </a:r>
          </a:p>
        </p:txBody>
      </p:sp>
      <p:pic>
        <p:nvPicPr>
          <p:cNvPr id="4" name="Picture 3" descr="A close-up of a painting&#10;&#10;Description automatically generated with medium confidence">
            <a:extLst>
              <a:ext uri="{FF2B5EF4-FFF2-40B4-BE49-F238E27FC236}">
                <a16:creationId xmlns:a16="http://schemas.microsoft.com/office/drawing/2014/main" id="{EF6F3EC3-D2DA-4562-9788-D70AC08DB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6138"/>
            <a:ext cx="2266951" cy="2688862"/>
          </a:xfrm>
          <a:prstGeom prst="rect">
            <a:avLst/>
          </a:prstGeom>
        </p:spPr>
      </p:pic>
      <p:pic>
        <p:nvPicPr>
          <p:cNvPr id="6" name="Picture 5" descr="A picture containing text, person&#10;&#10;Description automatically generated">
            <a:extLst>
              <a:ext uri="{FF2B5EF4-FFF2-40B4-BE49-F238E27FC236}">
                <a16:creationId xmlns:a16="http://schemas.microsoft.com/office/drawing/2014/main" id="{C0D222BD-3404-468E-BCBC-1479E482DE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170"/>
          <a:stretch/>
        </p:blipFill>
        <p:spPr>
          <a:xfrm>
            <a:off x="7021408" y="2816341"/>
            <a:ext cx="1499186" cy="3723559"/>
          </a:xfrm>
          <a:prstGeom prst="rect">
            <a:avLst/>
          </a:prstGeom>
        </p:spPr>
      </p:pic>
      <p:pic>
        <p:nvPicPr>
          <p:cNvPr id="1026" name="Picture 2" descr="Leonardo da Vinci tra la &quot;natura naturans&quot; e la &quot;natura naturata&quot; —  UniboMagazine">
            <a:extLst>
              <a:ext uri="{FF2B5EF4-FFF2-40B4-BE49-F238E27FC236}">
                <a16:creationId xmlns:a16="http://schemas.microsoft.com/office/drawing/2014/main" id="{33D98DC5-9ACD-4EF0-A33E-45C1DD446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39" y="4941168"/>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map&#10;&#10;Description automatically generated">
            <a:extLst>
              <a:ext uri="{FF2B5EF4-FFF2-40B4-BE49-F238E27FC236}">
                <a16:creationId xmlns:a16="http://schemas.microsoft.com/office/drawing/2014/main" id="{D508E138-0263-4049-AB29-9B3329C5F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596" y="2909977"/>
            <a:ext cx="2266950" cy="1905000"/>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7E64DD33-CCC1-6396-E6B4-D9A398F249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6697B11E-27B6-00A1-3669-913163C087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304908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91542" y="1772816"/>
            <a:ext cx="8360916" cy="3960440"/>
          </a:xfrm>
        </p:spPr>
        <p:txBody>
          <a:bodyPr>
            <a:noAutofit/>
          </a:bodyPr>
          <a:lstStyle/>
          <a:p>
            <a:pPr marL="0" indent="0" algn="ctr">
              <a:buNone/>
            </a:pPr>
            <a:r>
              <a:rPr lang="en-GB" sz="2200" b="1" dirty="0">
                <a:solidFill>
                  <a:srgbClr val="0070C0"/>
                </a:solidFill>
                <a:latin typeface="Garamond" panose="02020404030301010803" pitchFamily="18" charset="0"/>
              </a:rPr>
              <a:t>Open from December 2022 to 31 May 2023</a:t>
            </a:r>
          </a:p>
          <a:p>
            <a:pPr marL="0" indent="0" algn="just">
              <a:buNone/>
            </a:pPr>
            <a:r>
              <a:rPr lang="en-GB" sz="2200" dirty="0">
                <a:solidFill>
                  <a:srgbClr val="0070C0"/>
                </a:solidFill>
                <a:latin typeface="Garamond" panose="02020404030301010803" pitchFamily="18" charset="0"/>
              </a:rPr>
              <a:t>The Award allows young composers to use their creativity and their artistic and scientific skills to create an original composition on climate, equality or peace:</a:t>
            </a:r>
          </a:p>
          <a:p>
            <a:pPr algn="just">
              <a:buFontTx/>
              <a:buChar char="-"/>
            </a:pPr>
            <a:r>
              <a:rPr lang="en-GB" sz="2200" dirty="0">
                <a:solidFill>
                  <a:srgbClr val="0070C0"/>
                </a:solidFill>
                <a:latin typeface="Garamond" panose="02020404030301010803" pitchFamily="18" charset="0"/>
              </a:rPr>
              <a:t>Inspired on Climate, Equality &amp; Peace by Leonardo, previous Leonardo4Children winners, or a movie scene or story (poem, fable)</a:t>
            </a:r>
          </a:p>
          <a:p>
            <a:pPr algn="just">
              <a:buFontTx/>
              <a:buChar char="-"/>
            </a:pPr>
            <a:r>
              <a:rPr lang="en-GB" sz="2200" dirty="0" smtClean="0">
                <a:solidFill>
                  <a:srgbClr val="0070C0"/>
                </a:solidFill>
                <a:latin typeface="Garamond" panose="02020404030301010803" pitchFamily="18" charset="0"/>
              </a:rPr>
              <a:t>Tonal music</a:t>
            </a:r>
          </a:p>
          <a:p>
            <a:pPr algn="just">
              <a:buFontTx/>
              <a:buChar char="-"/>
            </a:pPr>
            <a:r>
              <a:rPr lang="en-GB" sz="2200" dirty="0" smtClean="0">
                <a:solidFill>
                  <a:srgbClr val="0070C0"/>
                </a:solidFill>
                <a:latin typeface="Garamond" panose="02020404030301010803" pitchFamily="18" charset="0"/>
              </a:rPr>
              <a:t>Duration </a:t>
            </a:r>
            <a:r>
              <a:rPr lang="en-GB" sz="2200" dirty="0">
                <a:solidFill>
                  <a:srgbClr val="0070C0"/>
                </a:solidFill>
                <a:latin typeface="Garamond" panose="02020404030301010803" pitchFamily="18" charset="0"/>
              </a:rPr>
              <a:t>3-10’</a:t>
            </a:r>
          </a:p>
          <a:p>
            <a:pPr algn="just">
              <a:buFontTx/>
              <a:buChar char="-"/>
            </a:pPr>
            <a:r>
              <a:rPr lang="en-GB" sz="2200" dirty="0">
                <a:solidFill>
                  <a:srgbClr val="0070C0"/>
                </a:solidFill>
                <a:latin typeface="Garamond" panose="02020404030301010803" pitchFamily="18" charset="0"/>
              </a:rPr>
              <a:t>Using between 1 and 7 instruments</a:t>
            </a:r>
          </a:p>
          <a:p>
            <a:pPr algn="just">
              <a:buFontTx/>
              <a:buChar char="-"/>
            </a:pPr>
            <a:r>
              <a:rPr lang="en-GB" sz="2200" dirty="0">
                <a:solidFill>
                  <a:srgbClr val="0070C0"/>
                </a:solidFill>
                <a:latin typeface="Garamond" panose="02020404030301010803" pitchFamily="18" charset="0"/>
              </a:rPr>
              <a:t>With optional voices/choirs</a:t>
            </a:r>
          </a:p>
          <a:p>
            <a:pPr marL="0" indent="0" algn="ctr">
              <a:buNone/>
            </a:pPr>
            <a:endParaRPr lang="en-GB" sz="2200" b="1" dirty="0">
              <a:solidFill>
                <a:srgbClr val="0070C0"/>
              </a:solidFill>
              <a:latin typeface="Garamond" panose="02020404030301010803" pitchFamily="18" charset="0"/>
            </a:endParaRPr>
          </a:p>
          <a:p>
            <a:pPr marL="0" indent="0">
              <a:buNone/>
            </a:pPr>
            <a:r>
              <a:rPr lang="en-GB" sz="2200" dirty="0">
                <a:solidFill>
                  <a:srgbClr val="0070C0"/>
                </a:solidFill>
                <a:latin typeface="Garamond" panose="02020404030301010803" pitchFamily="18" charset="0"/>
              </a:rPr>
              <a:t>In partnership with</a:t>
            </a:r>
          </a:p>
          <a:p>
            <a:endParaRPr lang="en-BE" sz="2200" dirty="0">
              <a:solidFill>
                <a:srgbClr val="0070C0"/>
              </a:solidFill>
              <a:latin typeface="Garamond" panose="02020404030301010803" pitchFamily="18" charset="0"/>
            </a:endParaRPr>
          </a:p>
        </p:txBody>
      </p:sp>
      <p:sp>
        <p:nvSpPr>
          <p:cNvPr id="11" name="Title 1">
            <a:extLst>
              <a:ext uri="{FF2B5EF4-FFF2-40B4-BE49-F238E27FC236}">
                <a16:creationId xmlns:a16="http://schemas.microsoft.com/office/drawing/2014/main" id="{D362E3AA-AF86-44F6-8F6D-BF8F1D3166E6}"/>
              </a:ext>
            </a:extLst>
          </p:cNvPr>
          <p:cNvSpPr>
            <a:spLocks noGrp="1"/>
          </p:cNvSpPr>
          <p:nvPr>
            <p:ph type="title"/>
          </p:nvPr>
        </p:nvSpPr>
        <p:spPr>
          <a:xfrm>
            <a:off x="288033" y="188640"/>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L</a:t>
            </a:r>
            <a:r>
              <a:rPr lang="en-GB" sz="4400" dirty="0">
                <a:solidFill>
                  <a:srgbClr val="4A7EBB"/>
                </a:solidFill>
                <a:latin typeface="AR HERMANN" panose="02000000000000000000" pitchFamily="2" charset="0"/>
              </a:rPr>
              <a:t>eonardo 4</a:t>
            </a:r>
            <a:r>
              <a:rPr lang="en-GB" sz="4400" dirty="0">
                <a:solidFill>
                  <a:schemeClr val="bg1"/>
                </a:solidFill>
                <a:latin typeface="AR HERMANN" panose="02000000000000000000" pitchFamily="2" charset="0"/>
              </a:rPr>
              <a:t> M</a:t>
            </a:r>
            <a:r>
              <a:rPr lang="en-GB" sz="4400" dirty="0">
                <a:solidFill>
                  <a:srgbClr val="4A7EBB"/>
                </a:solidFill>
                <a:latin typeface="AR HERMANN" panose="02000000000000000000" pitchFamily="2" charset="0"/>
              </a:rPr>
              <a:t>usic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composers aged 16-30</a:t>
            </a:r>
            <a:endParaRPr lang="en-GB" sz="4400" dirty="0">
              <a:solidFill>
                <a:srgbClr val="0070C0"/>
              </a:solidFill>
              <a:latin typeface="AR HERMANN" panose="02000000000000000000" pitchFamily="2" charset="0"/>
            </a:endParaRPr>
          </a:p>
        </p:txBody>
      </p:sp>
      <p:pic>
        <p:nvPicPr>
          <p:cNvPr id="6" name="Picture 5" descr="A picture containing company name&#10;&#10;Description automatically generated">
            <a:extLst>
              <a:ext uri="{FF2B5EF4-FFF2-40B4-BE49-F238E27FC236}">
                <a16:creationId xmlns:a16="http://schemas.microsoft.com/office/drawing/2014/main" id="{6F5A0014-9685-688A-336B-6EC0355C2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931744"/>
            <a:ext cx="3599688" cy="737616"/>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E64027F9-0B38-D090-EBE0-9580588B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DA62AE50-D72C-68B6-92C2-CB04E068B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401213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91542" y="1772816"/>
            <a:ext cx="8360916" cy="3960440"/>
          </a:xfrm>
        </p:spPr>
        <p:txBody>
          <a:bodyPr>
            <a:noAutofit/>
          </a:bodyPr>
          <a:lstStyle/>
          <a:p>
            <a:pPr marL="0" indent="0" algn="ctr" fontAlgn="base">
              <a:buNone/>
            </a:pPr>
            <a:r>
              <a:rPr lang="en-GB" sz="2400" b="1" dirty="0">
                <a:solidFill>
                  <a:srgbClr val="0070C0"/>
                </a:solidFill>
                <a:latin typeface="Garamond" panose="02020404030301010803" pitchFamily="18" charset="0"/>
              </a:rPr>
              <a:t>Scoring criteria</a:t>
            </a:r>
          </a:p>
          <a:p>
            <a:pPr fontAlgn="base"/>
            <a:endParaRPr lang="en-US" sz="2400" dirty="0" smtClean="0">
              <a:solidFill>
                <a:srgbClr val="0070C0"/>
              </a:solidFill>
              <a:latin typeface="Garamond" panose="02020404030301010803" pitchFamily="18" charset="0"/>
            </a:endParaRPr>
          </a:p>
          <a:p>
            <a:pPr fontAlgn="base"/>
            <a:r>
              <a:rPr lang="en-US" sz="2400" dirty="0" smtClean="0">
                <a:solidFill>
                  <a:srgbClr val="0070C0"/>
                </a:solidFill>
                <a:latin typeface="Garamond" panose="02020404030301010803" pitchFamily="18" charset="0"/>
              </a:rPr>
              <a:t>Inspiration </a:t>
            </a:r>
            <a:r>
              <a:rPr lang="en-US" sz="2400" dirty="0">
                <a:solidFill>
                  <a:srgbClr val="0070C0"/>
                </a:solidFill>
                <a:latin typeface="Garamond" panose="02020404030301010803" pitchFamily="18" charset="0"/>
              </a:rPr>
              <a:t>on the selected topic of climate, equality and/or peace;</a:t>
            </a:r>
          </a:p>
          <a:p>
            <a:pPr fontAlgn="base"/>
            <a:r>
              <a:rPr lang="en-US" sz="2400" dirty="0">
                <a:solidFill>
                  <a:srgbClr val="0070C0"/>
                </a:solidFill>
                <a:latin typeface="Garamond" panose="02020404030301010803" pitchFamily="18" charset="0"/>
              </a:rPr>
              <a:t>Creativity and originality;</a:t>
            </a:r>
          </a:p>
          <a:p>
            <a:pPr fontAlgn="base"/>
            <a:r>
              <a:rPr lang="en-US" sz="2400" dirty="0">
                <a:solidFill>
                  <a:srgbClr val="0070C0"/>
                </a:solidFill>
                <a:latin typeface="Garamond" panose="02020404030301010803" pitchFamily="18" charset="0"/>
              </a:rPr>
              <a:t>Quality of tonal music;</a:t>
            </a:r>
          </a:p>
          <a:p>
            <a:pPr fontAlgn="base"/>
            <a:r>
              <a:rPr lang="en-US" sz="2400" dirty="0">
                <a:solidFill>
                  <a:srgbClr val="0070C0"/>
                </a:solidFill>
                <a:latin typeface="Garamond" panose="02020404030301010803" pitchFamily="18" charset="0"/>
              </a:rPr>
              <a:t>Quality of vocal and choral elements, if applicable;</a:t>
            </a:r>
          </a:p>
          <a:p>
            <a:pPr fontAlgn="base"/>
            <a:r>
              <a:rPr lang="en-US" sz="2400" dirty="0">
                <a:solidFill>
                  <a:srgbClr val="0070C0"/>
                </a:solidFill>
                <a:latin typeface="Garamond" panose="02020404030301010803" pitchFamily="18" charset="0"/>
              </a:rPr>
              <a:t>Alignment with Leonardo’s work or other source of inspiration (movie, story), if indicated by the applicant.</a:t>
            </a:r>
          </a:p>
          <a:p>
            <a:endParaRPr lang="en-BE" sz="2800" dirty="0">
              <a:solidFill>
                <a:srgbClr val="0070C0"/>
              </a:solidFill>
              <a:latin typeface="Garamond" panose="02020404030301010803" pitchFamily="18" charset="0"/>
            </a:endParaRPr>
          </a:p>
        </p:txBody>
      </p:sp>
      <p:sp>
        <p:nvSpPr>
          <p:cNvPr id="11" name="Title 1">
            <a:extLst>
              <a:ext uri="{FF2B5EF4-FFF2-40B4-BE49-F238E27FC236}">
                <a16:creationId xmlns:a16="http://schemas.microsoft.com/office/drawing/2014/main" id="{D362E3AA-AF86-44F6-8F6D-BF8F1D3166E6}"/>
              </a:ext>
            </a:extLst>
          </p:cNvPr>
          <p:cNvSpPr>
            <a:spLocks noGrp="1"/>
          </p:cNvSpPr>
          <p:nvPr>
            <p:ph type="title"/>
          </p:nvPr>
        </p:nvSpPr>
        <p:spPr>
          <a:xfrm>
            <a:off x="288033" y="188640"/>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L</a:t>
            </a:r>
            <a:r>
              <a:rPr lang="en-GB" sz="4400" dirty="0">
                <a:solidFill>
                  <a:srgbClr val="4A7EBB"/>
                </a:solidFill>
                <a:latin typeface="AR HERMANN" panose="02000000000000000000" pitchFamily="2" charset="0"/>
              </a:rPr>
              <a:t>eonardo 4</a:t>
            </a:r>
            <a:r>
              <a:rPr lang="en-GB" sz="4400" dirty="0">
                <a:solidFill>
                  <a:schemeClr val="bg1"/>
                </a:solidFill>
                <a:latin typeface="AR HERMANN" panose="02000000000000000000" pitchFamily="2" charset="0"/>
              </a:rPr>
              <a:t> M</a:t>
            </a:r>
            <a:r>
              <a:rPr lang="en-GB" sz="4400" dirty="0">
                <a:solidFill>
                  <a:srgbClr val="4A7EBB"/>
                </a:solidFill>
                <a:latin typeface="AR HERMANN" panose="02000000000000000000" pitchFamily="2" charset="0"/>
              </a:rPr>
              <a:t>usic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composers aged 16-30</a:t>
            </a:r>
            <a:endParaRPr lang="en-GB" sz="4400" dirty="0">
              <a:solidFill>
                <a:srgbClr val="0070C0"/>
              </a:solidFill>
              <a:latin typeface="AR HERMANN" panose="02000000000000000000" pitchFamily="2" charset="0"/>
            </a:endParaRPr>
          </a:p>
        </p:txBody>
      </p:sp>
      <p:pic>
        <p:nvPicPr>
          <p:cNvPr id="2" name="Picture 1" descr="A picture containing icon&#10;&#10;Description automatically generated">
            <a:extLst>
              <a:ext uri="{FF2B5EF4-FFF2-40B4-BE49-F238E27FC236}">
                <a16:creationId xmlns:a16="http://schemas.microsoft.com/office/drawing/2014/main" id="{E64027F9-0B38-D090-EBE0-9580588B0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DA62AE50-D72C-68B6-92C2-CB04E068B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spTree>
    <p:extLst>
      <p:ext uri="{BB962C8B-B14F-4D97-AF65-F5344CB8AC3E}">
        <p14:creationId xmlns:p14="http://schemas.microsoft.com/office/powerpoint/2010/main" val="52896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107504" y="1700808"/>
            <a:ext cx="6048672" cy="4780662"/>
          </a:xfrm>
        </p:spPr>
        <p:txBody>
          <a:bodyPr>
            <a:noAutofit/>
          </a:bodyPr>
          <a:lstStyle/>
          <a:p>
            <a:pPr marL="0" indent="0" algn="ctr">
              <a:buNone/>
            </a:pPr>
            <a:r>
              <a:rPr lang="en-GB" sz="2200" b="1" dirty="0" smtClean="0">
                <a:solidFill>
                  <a:srgbClr val="0070C0"/>
                </a:solidFill>
                <a:latin typeface="Garamond" panose="02020404030301010803" pitchFamily="18" charset="0"/>
              </a:rPr>
              <a:t>Awards</a:t>
            </a:r>
            <a:endParaRPr lang="en-GB" sz="2200" b="1" dirty="0">
              <a:solidFill>
                <a:srgbClr val="0070C0"/>
              </a:solidFill>
              <a:latin typeface="Garamond" panose="02020404030301010803" pitchFamily="18" charset="0"/>
            </a:endParaRPr>
          </a:p>
          <a:p>
            <a:r>
              <a:rPr lang="en-GB" sz="2200" dirty="0">
                <a:solidFill>
                  <a:srgbClr val="0070C0"/>
                </a:solidFill>
                <a:latin typeface="Garamond" panose="02020404030301010803" pitchFamily="18" charset="0"/>
              </a:rPr>
              <a:t>The winner nr 1 will be offered the opportunity to use her/his music for a promotional campaign by </a:t>
            </a:r>
            <a:r>
              <a:rPr lang="en-GB" sz="2200" b="1" dirty="0">
                <a:solidFill>
                  <a:srgbClr val="0070C0"/>
                </a:solidFill>
                <a:latin typeface="Garamond" panose="02020404030301010803" pitchFamily="18" charset="0"/>
              </a:rPr>
              <a:t>UNICEF</a:t>
            </a:r>
            <a:r>
              <a:rPr lang="en-GB" sz="2200" dirty="0">
                <a:solidFill>
                  <a:srgbClr val="0070C0"/>
                </a:solidFill>
                <a:latin typeface="Garamond" panose="02020404030301010803" pitchFamily="18" charset="0"/>
              </a:rPr>
              <a:t> and the winner nr 2 for the promotional video of Leonardo4Children initiative.</a:t>
            </a:r>
          </a:p>
          <a:p>
            <a:r>
              <a:rPr lang="en-GB" sz="2200" dirty="0">
                <a:solidFill>
                  <a:srgbClr val="0070C0"/>
                </a:solidFill>
                <a:latin typeface="Garamond" panose="02020404030301010803" pitchFamily="18" charset="0"/>
              </a:rPr>
              <a:t>The first 3 winners will receive a </a:t>
            </a:r>
            <a:r>
              <a:rPr lang="en-GB" sz="2200" b="1" dirty="0">
                <a:solidFill>
                  <a:srgbClr val="0070C0"/>
                </a:solidFill>
                <a:latin typeface="Garamond" panose="02020404030301010803" pitchFamily="18" charset="0"/>
              </a:rPr>
              <a:t>talent development budget</a:t>
            </a:r>
            <a:r>
              <a:rPr lang="en-GB" sz="2200" dirty="0">
                <a:solidFill>
                  <a:srgbClr val="0070C0"/>
                </a:solidFill>
                <a:latin typeface="Garamond" panose="02020404030301010803" pitchFamily="18" charset="0"/>
              </a:rPr>
              <a:t> of € 500 (winner nr 1) / € 300 (winner nr 2 and 3) each to develop their music talent, including a special prize offered in memory of Italian musician “</a:t>
            </a:r>
            <a:r>
              <a:rPr lang="en-GB" sz="2200" dirty="0" err="1">
                <a:solidFill>
                  <a:srgbClr val="0070C0"/>
                </a:solidFill>
                <a:latin typeface="Garamond" panose="02020404030301010803" pitchFamily="18" charset="0"/>
              </a:rPr>
              <a:t>Ermanni</a:t>
            </a:r>
            <a:r>
              <a:rPr lang="en-GB" sz="2200" dirty="0">
                <a:solidFill>
                  <a:srgbClr val="0070C0"/>
                </a:solidFill>
                <a:latin typeface="Garamond" panose="02020404030301010803" pitchFamily="18" charset="0"/>
              </a:rPr>
              <a:t> </a:t>
            </a:r>
            <a:r>
              <a:rPr lang="en-GB" sz="2200" dirty="0" err="1">
                <a:solidFill>
                  <a:srgbClr val="0070C0"/>
                </a:solidFill>
                <a:latin typeface="Garamond" panose="02020404030301010803" pitchFamily="18" charset="0"/>
              </a:rPr>
              <a:t>Testi</a:t>
            </a:r>
            <a:r>
              <a:rPr lang="en-GB" sz="2200" dirty="0">
                <a:solidFill>
                  <a:srgbClr val="0070C0"/>
                </a:solidFill>
                <a:latin typeface="Garamond" panose="02020404030301010803" pitchFamily="18" charset="0"/>
              </a:rPr>
              <a:t>”.</a:t>
            </a:r>
          </a:p>
          <a:p>
            <a:r>
              <a:rPr lang="en-GB" sz="2200" b="1" dirty="0" smtClean="0">
                <a:solidFill>
                  <a:srgbClr val="0070C0"/>
                </a:solidFill>
                <a:latin typeface="Garamond" panose="02020404030301010803" pitchFamily="18" charset="0"/>
              </a:rPr>
              <a:t>Music to be played</a:t>
            </a:r>
            <a:r>
              <a:rPr lang="en-GB" sz="2200" dirty="0" smtClean="0">
                <a:solidFill>
                  <a:srgbClr val="0070C0"/>
                </a:solidFill>
                <a:latin typeface="Garamond" panose="02020404030301010803" pitchFamily="18" charset="0"/>
              </a:rPr>
              <a:t> </a:t>
            </a:r>
            <a:r>
              <a:rPr lang="en-GB" sz="2200" dirty="0">
                <a:solidFill>
                  <a:srgbClr val="0070C0"/>
                </a:solidFill>
                <a:latin typeface="Garamond" panose="02020404030301010803" pitchFamily="18" charset="0"/>
              </a:rPr>
              <a:t>at future Leonardo 4 Children concerts and the award ceremony in prestigious locations such as BOZAR Brussels.</a:t>
            </a:r>
          </a:p>
          <a:p>
            <a:endParaRPr lang="en-BE" sz="2200" dirty="0">
              <a:solidFill>
                <a:srgbClr val="0070C0"/>
              </a:solidFill>
              <a:latin typeface="Garamond" panose="02020404030301010803" pitchFamily="18" charset="0"/>
            </a:endParaRPr>
          </a:p>
        </p:txBody>
      </p:sp>
      <p:sp>
        <p:nvSpPr>
          <p:cNvPr id="5" name="Title 1">
            <a:extLst>
              <a:ext uri="{FF2B5EF4-FFF2-40B4-BE49-F238E27FC236}">
                <a16:creationId xmlns:a16="http://schemas.microsoft.com/office/drawing/2014/main" id="{A8E3826F-C05C-7CC5-215C-3776BAE70C41}"/>
              </a:ext>
            </a:extLst>
          </p:cNvPr>
          <p:cNvSpPr>
            <a:spLocks noGrp="1"/>
          </p:cNvSpPr>
          <p:nvPr>
            <p:ph type="title"/>
          </p:nvPr>
        </p:nvSpPr>
        <p:spPr>
          <a:xfrm>
            <a:off x="288033" y="188640"/>
            <a:ext cx="8604447" cy="1143000"/>
          </a:xfrm>
        </p:spPr>
        <p:txBody>
          <a:bodyPr>
            <a:normAutofit fontScale="90000"/>
          </a:bodyPr>
          <a:lstStyle/>
          <a:p>
            <a:r>
              <a:rPr lang="en-GB" sz="4400" dirty="0">
                <a:solidFill>
                  <a:schemeClr val="bg1"/>
                </a:solidFill>
                <a:latin typeface="AR HERMANN" panose="02000000000000000000" pitchFamily="2" charset="0"/>
              </a:rPr>
              <a:t>A</a:t>
            </a:r>
            <a:r>
              <a:rPr lang="en-GB" sz="4400" dirty="0">
                <a:solidFill>
                  <a:srgbClr val="4A7EBB"/>
                </a:solidFill>
                <a:latin typeface="AR HERMANN" panose="02000000000000000000" pitchFamily="2" charset="0"/>
              </a:rPr>
              <a:t>ward</a:t>
            </a:r>
            <a:r>
              <a:rPr lang="en-GB" sz="4400" dirty="0">
                <a:solidFill>
                  <a:schemeClr val="bg1"/>
                </a:solidFill>
                <a:latin typeface="AR HERMANN" panose="02000000000000000000" pitchFamily="2" charset="0"/>
              </a:rPr>
              <a:t> L</a:t>
            </a:r>
            <a:r>
              <a:rPr lang="en-GB" sz="4400" dirty="0">
                <a:solidFill>
                  <a:srgbClr val="4A7EBB"/>
                </a:solidFill>
                <a:latin typeface="AR HERMANN" panose="02000000000000000000" pitchFamily="2" charset="0"/>
              </a:rPr>
              <a:t>eonardo 4</a:t>
            </a:r>
            <a:r>
              <a:rPr lang="en-GB" sz="4400" dirty="0">
                <a:solidFill>
                  <a:schemeClr val="bg1"/>
                </a:solidFill>
                <a:latin typeface="AR HERMANN" panose="02000000000000000000" pitchFamily="2" charset="0"/>
              </a:rPr>
              <a:t> M</a:t>
            </a:r>
            <a:r>
              <a:rPr lang="en-GB" sz="4400" dirty="0">
                <a:solidFill>
                  <a:srgbClr val="4A7EBB"/>
                </a:solidFill>
                <a:latin typeface="AR HERMANN" panose="02000000000000000000" pitchFamily="2" charset="0"/>
              </a:rPr>
              <a:t>usic </a:t>
            </a:r>
            <a:br>
              <a:rPr lang="en-GB" sz="4400" dirty="0">
                <a:solidFill>
                  <a:srgbClr val="4A7EBB"/>
                </a:solidFill>
                <a:latin typeface="AR HERMANN" panose="02000000000000000000" pitchFamily="2" charset="0"/>
              </a:rPr>
            </a:br>
            <a:r>
              <a:rPr lang="en-GB" sz="4400" dirty="0">
                <a:solidFill>
                  <a:srgbClr val="4A7EBB"/>
                </a:solidFill>
                <a:latin typeface="AR HERMANN" panose="02000000000000000000" pitchFamily="2" charset="0"/>
              </a:rPr>
              <a:t>for composers aged 16-30</a:t>
            </a:r>
            <a:endParaRPr lang="en-GB" sz="4400" dirty="0">
              <a:solidFill>
                <a:srgbClr val="0070C0"/>
              </a:solidFill>
              <a:latin typeface="AR HERMANN" panose="02000000000000000000" pitchFamily="2" charset="0"/>
            </a:endParaRPr>
          </a:p>
        </p:txBody>
      </p:sp>
      <p:pic>
        <p:nvPicPr>
          <p:cNvPr id="6" name="Picture 5" descr="A picture containing icon&#10;&#10;Description automatically generated">
            <a:extLst>
              <a:ext uri="{FF2B5EF4-FFF2-40B4-BE49-F238E27FC236}">
                <a16:creationId xmlns:a16="http://schemas.microsoft.com/office/drawing/2014/main" id="{3CB41D57-A935-5C35-AFEB-38057A1B03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0" y="376530"/>
            <a:ext cx="935334" cy="904328"/>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324617C3-9AEF-88F3-5A0C-E5DA3AC84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466" y="376530"/>
            <a:ext cx="935334" cy="904328"/>
          </a:xfrm>
          <a:prstGeom prst="rect">
            <a:avLst/>
          </a:prstGeom>
        </p:spPr>
      </p:pic>
      <p:pic>
        <p:nvPicPr>
          <p:cNvPr id="9" name="Picture 8" descr="Diagram&#10;&#10;Description automatically generated">
            <a:extLst>
              <a:ext uri="{FF2B5EF4-FFF2-40B4-BE49-F238E27FC236}">
                <a16:creationId xmlns:a16="http://schemas.microsoft.com/office/drawing/2014/main" id="{C17D6C98-E213-AFD5-2D35-A80DDA8AA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777" y="2276872"/>
            <a:ext cx="2728861" cy="3861048"/>
          </a:xfrm>
          <a:prstGeom prst="rect">
            <a:avLst/>
          </a:prstGeom>
        </p:spPr>
      </p:pic>
    </p:spTree>
    <p:extLst>
      <p:ext uri="{BB962C8B-B14F-4D97-AF65-F5344CB8AC3E}">
        <p14:creationId xmlns:p14="http://schemas.microsoft.com/office/powerpoint/2010/main" val="384925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95537" y="1143000"/>
            <a:ext cx="8586772" cy="5022304"/>
          </a:xfrm>
        </p:spPr>
        <p:txBody>
          <a:bodyPr>
            <a:noAutofit/>
          </a:bodyPr>
          <a:lstStyle/>
          <a:p>
            <a:pPr marL="0" indent="0" algn="ctr">
              <a:buNone/>
            </a:pPr>
            <a:r>
              <a:rPr lang="en-GB" sz="2400" b="1" dirty="0">
                <a:solidFill>
                  <a:srgbClr val="0070C0"/>
                </a:solidFill>
                <a:latin typeface="Garamond" panose="02020404030301010803" pitchFamily="18" charset="0"/>
              </a:rPr>
              <a:t>How to apply by 31 May 2023</a:t>
            </a:r>
          </a:p>
          <a:p>
            <a:pPr marL="0" indent="0" algn="ctr">
              <a:buNone/>
            </a:pPr>
            <a:endParaRPr lang="en-GB" sz="2400" b="1"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Terms and conditions and Application Form available at</a:t>
            </a:r>
          </a:p>
          <a:p>
            <a:pPr marL="0" indent="0" algn="ctr">
              <a:buNone/>
            </a:pPr>
            <a:r>
              <a:rPr lang="en-GB" sz="2400" dirty="0">
                <a:solidFill>
                  <a:srgbClr val="0070C0"/>
                </a:solidFill>
                <a:latin typeface="Garamond" panose="02020404030301010803" pitchFamily="18" charset="0"/>
                <a:hlinkClick r:id="rId2">
                  <a:extLst>
                    <a:ext uri="{A12FA001-AC4F-418D-AE19-62706E023703}">
                      <ahyp:hlinkClr xmlns="" xmlns:ahyp="http://schemas.microsoft.com/office/drawing/2018/hyperlinkcolor" val="tx"/>
                    </a:ext>
                  </a:extLst>
                </a:hlinkClick>
              </a:rPr>
              <a:t>www.carano4children.org/leonardo4children-202</a:t>
            </a:r>
            <a:r>
              <a:rPr lang="en-GB" sz="2400" dirty="0">
                <a:solidFill>
                  <a:srgbClr val="0070C0"/>
                </a:solidFill>
                <a:latin typeface="Garamond" panose="02020404030301010803" pitchFamily="18" charset="0"/>
              </a:rPr>
              <a:t>3</a:t>
            </a:r>
          </a:p>
          <a:p>
            <a:endParaRPr lang="en-GB" sz="2400"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For competitions:</a:t>
            </a:r>
          </a:p>
          <a:p>
            <a:pPr marL="0" indent="0" algn="ctr">
              <a:buNone/>
            </a:pPr>
            <a:r>
              <a:rPr lang="en-GB" sz="2400" dirty="0">
                <a:solidFill>
                  <a:srgbClr val="0070C0"/>
                </a:solidFill>
                <a:latin typeface="Garamond" panose="02020404030301010803" pitchFamily="18" charset="0"/>
              </a:rPr>
              <a:t>Email: </a:t>
            </a:r>
            <a:r>
              <a:rPr lang="en-GB" sz="2400" dirty="0">
                <a:solidFill>
                  <a:srgbClr val="0070C0"/>
                </a:solidFill>
                <a:latin typeface="Garamond" panose="02020404030301010803" pitchFamily="18" charset="0"/>
                <a:hlinkClick r:id="rId3">
                  <a:extLst>
                    <a:ext uri="{A12FA001-AC4F-418D-AE19-62706E023703}">
                      <ahyp:hlinkClr xmlns="" xmlns:ahyp="http://schemas.microsoft.com/office/drawing/2018/hyperlinkcolor" val="tx"/>
                    </a:ext>
                  </a:extLst>
                </a:hlinkClick>
              </a:rPr>
              <a:t>leonardo@carano4children.org</a:t>
            </a:r>
            <a:r>
              <a:rPr lang="en-GB" sz="2400" dirty="0">
                <a:solidFill>
                  <a:srgbClr val="0070C0"/>
                </a:solidFill>
                <a:latin typeface="Garamond" panose="02020404030301010803" pitchFamily="18" charset="0"/>
              </a:rPr>
              <a:t> </a:t>
            </a:r>
          </a:p>
          <a:p>
            <a:pPr algn="ctr"/>
            <a:endParaRPr lang="en-GB" sz="2400"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For general information</a:t>
            </a:r>
          </a:p>
          <a:p>
            <a:pPr marL="0" indent="0" algn="ctr">
              <a:buNone/>
            </a:pPr>
            <a:r>
              <a:rPr lang="en-GB" sz="2400" dirty="0">
                <a:solidFill>
                  <a:srgbClr val="0070C0"/>
                </a:solidFill>
                <a:latin typeface="Garamond" panose="02020404030301010803" pitchFamily="18" charset="0"/>
              </a:rPr>
              <a:t>Email: </a:t>
            </a:r>
            <a:r>
              <a:rPr lang="en-GB" sz="2400" dirty="0">
                <a:solidFill>
                  <a:srgbClr val="0070C0"/>
                </a:solidFill>
                <a:latin typeface="Garamond" panose="02020404030301010803" pitchFamily="18" charset="0"/>
                <a:hlinkClick r:id="rId4">
                  <a:extLst>
                    <a:ext uri="{A12FA001-AC4F-418D-AE19-62706E023703}">
                      <ahyp:hlinkClr xmlns="" xmlns:ahyp="http://schemas.microsoft.com/office/drawing/2018/hyperlinkcolor" val="tx"/>
                    </a:ext>
                  </a:extLst>
                </a:hlinkClick>
              </a:rPr>
              <a:t>info@carano4children.org</a:t>
            </a:r>
            <a:endParaRPr lang="en-GB" sz="240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8DF0FF0C-915B-4D12-BE30-BBBAB5108DBB}"/>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sz="4400" dirty="0">
                <a:ln w="12700">
                  <a:noFill/>
                  <a:prstDash val="solid"/>
                </a:ln>
                <a:solidFill>
                  <a:schemeClr val="bg1"/>
                </a:solidFill>
                <a:latin typeface="AR HERMANN" panose="02000000000000000000" pitchFamily="2" charset="0"/>
                <a:cs typeface="Calibri Light" panose="020F0302020204030204" pitchFamily="34" charset="0"/>
              </a:rPr>
              <a:t>A</a:t>
            </a:r>
            <a:r>
              <a:rPr lang="en-GB" sz="4400" dirty="0">
                <a:ln w="12700">
                  <a:noFill/>
                  <a:prstDash val="solid"/>
                </a:ln>
                <a:solidFill>
                  <a:srgbClr val="4A7EBB"/>
                </a:solidFill>
                <a:latin typeface="AR HERMANN" panose="02000000000000000000" pitchFamily="2" charset="0"/>
                <a:cs typeface="Calibri Light" panose="020F0302020204030204" pitchFamily="34" charset="0"/>
              </a:rPr>
              <a:t>wards</a:t>
            </a:r>
          </a:p>
        </p:txBody>
      </p:sp>
    </p:spTree>
    <p:extLst>
      <p:ext uri="{BB962C8B-B14F-4D97-AF65-F5344CB8AC3E}">
        <p14:creationId xmlns:p14="http://schemas.microsoft.com/office/powerpoint/2010/main" val="2344218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25885" y="908720"/>
            <a:ext cx="8360915" cy="3014193"/>
          </a:xfrm>
        </p:spPr>
        <p:txBody>
          <a:bodyPr>
            <a:noAutofit/>
          </a:bodyPr>
          <a:lstStyle/>
          <a:p>
            <a:pPr marL="0" indent="0" algn="just">
              <a:spcBef>
                <a:spcPts val="443"/>
              </a:spcBef>
              <a:buNone/>
            </a:pPr>
            <a:r>
              <a:rPr lang="en-US" sz="2000" dirty="0">
                <a:solidFill>
                  <a:srgbClr val="0070C0"/>
                </a:solidFill>
                <a:latin typeface="Garamond" panose="02020404030301010803" pitchFamily="18" charset="0"/>
                <a:ea typeface="Garamond" panose="02020404030301010803" pitchFamily="18" charset="0"/>
              </a:rPr>
              <a:t>The 10 works with the best scoring for each competition will receive the awards:</a:t>
            </a:r>
            <a:endParaRPr lang="en-GB" sz="2000" dirty="0">
              <a:solidFill>
                <a:srgbClr val="0070C0"/>
              </a:solidFill>
              <a:latin typeface="Garamond" panose="02020404030301010803" pitchFamily="18" charset="0"/>
              <a:ea typeface="Garamond" panose="02020404030301010803" pitchFamily="18" charset="0"/>
            </a:endParaRPr>
          </a:p>
          <a:p>
            <a:pPr algn="just">
              <a:lnSpc>
                <a:spcPct val="120000"/>
              </a:lnSpc>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ea typeface="Garamond" panose="02020404030301010803" pitchFamily="18" charset="0"/>
              </a:rPr>
              <a:t>publication on “Leonardo 4 Children” book;</a:t>
            </a:r>
            <a:endParaRPr lang="en-GB" sz="2000" dirty="0">
              <a:solidFill>
                <a:srgbClr val="0070C0"/>
              </a:solidFill>
              <a:latin typeface="Garamond" panose="02020404030301010803" pitchFamily="18" charset="0"/>
              <a:ea typeface="Garamond" panose="02020404030301010803" pitchFamily="18" charset="0"/>
            </a:endParaRPr>
          </a:p>
          <a:p>
            <a:pPr algn="just">
              <a:lnSpc>
                <a:spcPct val="120000"/>
              </a:lnSpc>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ea typeface="Garamond" panose="02020404030301010803" pitchFamily="18" charset="0"/>
              </a:rPr>
              <a:t>presentation </a:t>
            </a:r>
            <a:r>
              <a:rPr lang="en-US" sz="2000" dirty="0">
                <a:solidFill>
                  <a:srgbClr val="0070C0"/>
                </a:solidFill>
                <a:latin typeface="Garamond" panose="02020404030301010803" pitchFamily="18" charset="0"/>
              </a:rPr>
              <a:t>at workshop and award ceremony;</a:t>
            </a:r>
            <a:endParaRPr lang="en-GB" sz="2000" dirty="0">
              <a:solidFill>
                <a:srgbClr val="0070C0"/>
              </a:solidFill>
              <a:latin typeface="Garamond" panose="02020404030301010803" pitchFamily="18" charset="0"/>
            </a:endParaRPr>
          </a:p>
          <a:p>
            <a:pPr algn="just">
              <a:lnSpc>
                <a:spcPct val="120000"/>
              </a:lnSpc>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presentation at public events, institutions or public places including famous museums, and during concerts and events;</a:t>
            </a:r>
            <a:endParaRPr lang="en-GB" sz="2000" dirty="0">
              <a:solidFill>
                <a:srgbClr val="0070C0"/>
              </a:solidFill>
              <a:latin typeface="Garamond" panose="02020404030301010803" pitchFamily="18" charset="0"/>
            </a:endParaRPr>
          </a:p>
          <a:p>
            <a:pPr algn="just">
              <a:lnSpc>
                <a:spcPct val="120000"/>
              </a:lnSpc>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“Leonardo 4 Children” award certificate;</a:t>
            </a:r>
          </a:p>
          <a:p>
            <a:pPr algn="just">
              <a:lnSpc>
                <a:spcPct val="120000"/>
              </a:lnSpc>
              <a:buClr>
                <a:srgbClr val="002060"/>
              </a:buClr>
              <a:buSzPts val="800"/>
              <a:buFont typeface="Symbol" panose="05050102010706020507" pitchFamily="18" charset="2"/>
              <a:buChar char=""/>
            </a:pPr>
            <a:r>
              <a:rPr lang="en-US" sz="2000" dirty="0">
                <a:solidFill>
                  <a:srgbClr val="0070C0"/>
                </a:solidFill>
                <a:latin typeface="Garamond" panose="02020404030301010803" pitchFamily="18" charset="0"/>
              </a:rPr>
              <a:t>publication on website, social media and promotional material.</a:t>
            </a:r>
            <a:endParaRPr lang="en-GB" sz="2000" dirty="0">
              <a:solidFill>
                <a:srgbClr val="0070C0"/>
              </a:solidFill>
              <a:latin typeface="Garamond" panose="02020404030301010803" pitchFamily="18" charset="0"/>
            </a:endParaRPr>
          </a:p>
          <a:p>
            <a:pPr algn="just">
              <a:lnSpc>
                <a:spcPct val="120000"/>
              </a:lnSpc>
              <a:buClr>
                <a:srgbClr val="002060"/>
              </a:buClr>
              <a:buSzPts val="800"/>
              <a:buFont typeface="Symbol" panose="05050102010706020507" pitchFamily="18" charset="2"/>
              <a:buChar char=""/>
            </a:pPr>
            <a:endParaRPr lang="it-IT" sz="2000" dirty="0">
              <a:solidFill>
                <a:srgbClr val="0070C0"/>
              </a:solidFill>
              <a:latin typeface="Garamond" panose="02020404030301010803" pitchFamily="18" charset="0"/>
            </a:endParaRPr>
          </a:p>
          <a:p>
            <a:endParaRPr lang="en-BE" sz="2000" b="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9C8B7AE1-BDB6-4E11-A179-64CE889BAA05}"/>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sz="4400" dirty="0">
                <a:ln w="12700">
                  <a:noFill/>
                  <a:prstDash val="solid"/>
                </a:ln>
                <a:solidFill>
                  <a:schemeClr val="bg1"/>
                </a:solidFill>
                <a:latin typeface="AR HERMANN" panose="02000000000000000000" pitchFamily="2" charset="0"/>
                <a:cs typeface="Calibri Light" panose="020F0302020204030204" pitchFamily="34" charset="0"/>
              </a:rPr>
              <a:t>A</a:t>
            </a:r>
            <a:r>
              <a:rPr lang="en-GB" sz="4400" dirty="0">
                <a:ln w="12700">
                  <a:noFill/>
                  <a:prstDash val="solid"/>
                </a:ln>
                <a:solidFill>
                  <a:srgbClr val="4A7EBB"/>
                </a:solidFill>
                <a:latin typeface="AR HERMANN" panose="02000000000000000000" pitchFamily="2" charset="0"/>
                <a:cs typeface="Calibri Light" panose="020F0302020204030204" pitchFamily="34" charset="0"/>
              </a:rPr>
              <a:t>wards</a:t>
            </a:r>
          </a:p>
        </p:txBody>
      </p:sp>
      <p:pic>
        <p:nvPicPr>
          <p:cNvPr id="9" name="Picture 8" descr="Text&#10;&#10;Description automatically generated with low confidence">
            <a:extLst>
              <a:ext uri="{FF2B5EF4-FFF2-40B4-BE49-F238E27FC236}">
                <a16:creationId xmlns:a16="http://schemas.microsoft.com/office/drawing/2014/main" id="{728B9998-A23C-4A04-80CC-961FC4AE85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922913"/>
            <a:ext cx="3886569" cy="2758641"/>
          </a:xfrm>
          <a:prstGeom prst="rect">
            <a:avLst/>
          </a:prstGeom>
        </p:spPr>
      </p:pic>
      <p:sp>
        <p:nvSpPr>
          <p:cNvPr id="11" name="TextBox 10">
            <a:extLst>
              <a:ext uri="{FF2B5EF4-FFF2-40B4-BE49-F238E27FC236}">
                <a16:creationId xmlns:a16="http://schemas.microsoft.com/office/drawing/2014/main" id="{61B6B8DE-54BF-4233-B159-FF54BFB4A21C}"/>
              </a:ext>
            </a:extLst>
          </p:cNvPr>
          <p:cNvSpPr txBox="1"/>
          <p:nvPr/>
        </p:nvSpPr>
        <p:spPr>
          <a:xfrm>
            <a:off x="450975" y="4653136"/>
            <a:ext cx="4337049" cy="1754326"/>
          </a:xfrm>
          <a:prstGeom prst="rect">
            <a:avLst/>
          </a:prstGeom>
          <a:noFill/>
        </p:spPr>
        <p:txBody>
          <a:bodyPr wrap="square">
            <a:spAutoFit/>
          </a:bodyPr>
          <a:lstStyle/>
          <a:p>
            <a:pPr algn="just"/>
            <a:r>
              <a:rPr lang="en-US" sz="1800" dirty="0">
                <a:solidFill>
                  <a:srgbClr val="0070C0"/>
                </a:solidFill>
                <a:latin typeface="Garamond" panose="02020404030301010803" pitchFamily="18" charset="0"/>
                <a:ea typeface="Garamond" panose="02020404030301010803" pitchFamily="18" charset="0"/>
              </a:rPr>
              <a:t>The foundation will seek partners and sponsors to offer special awards, which would consist in material related to art and science, or special experiences related to art and science, such as workshops, meeting with personalities and experts, toolkits, etc.</a:t>
            </a:r>
            <a:endParaRPr lang="en-GB" sz="1800" dirty="0">
              <a:solidFill>
                <a:srgbClr val="0070C0"/>
              </a:solidFill>
              <a:latin typeface="Garamond" panose="02020404030301010803" pitchFamily="18" charset="0"/>
              <a:ea typeface="Garamond" panose="02020404030301010803" pitchFamily="18" charset="0"/>
            </a:endParaRPr>
          </a:p>
        </p:txBody>
      </p:sp>
    </p:spTree>
    <p:extLst>
      <p:ext uri="{BB962C8B-B14F-4D97-AF65-F5344CB8AC3E}">
        <p14:creationId xmlns:p14="http://schemas.microsoft.com/office/powerpoint/2010/main" val="51608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9556" y="1519531"/>
            <a:ext cx="8227243" cy="973366"/>
          </a:xfrm>
        </p:spPr>
        <p:txBody>
          <a:bodyPr>
            <a:normAutofit fontScale="92500"/>
          </a:bodyPr>
          <a:lstStyle/>
          <a:p>
            <a:pPr marL="0" indent="0" algn="ctr">
              <a:buNone/>
            </a:pPr>
            <a:r>
              <a:rPr lang="en-GB" sz="2400" b="1" dirty="0">
                <a:solidFill>
                  <a:srgbClr val="FFC000"/>
                </a:solidFill>
                <a:latin typeface="Garamond" panose="02020404030301010803" pitchFamily="18" charset="0"/>
              </a:rPr>
              <a:t>Publication</a:t>
            </a:r>
          </a:p>
          <a:p>
            <a:pPr marL="0" indent="0">
              <a:buNone/>
            </a:pPr>
            <a:r>
              <a:rPr lang="en-GB" sz="2400" b="1" dirty="0">
                <a:solidFill>
                  <a:srgbClr val="FFC000"/>
                </a:solidFill>
                <a:latin typeface="Garamond" panose="02020404030301010803" pitchFamily="18" charset="0"/>
              </a:rPr>
              <a:t>Recognition for winners, Education, Support to beneficiary projects</a:t>
            </a:r>
            <a:endParaRPr lang="en-BE" sz="2400" b="1" dirty="0">
              <a:solidFill>
                <a:srgbClr val="FFC000"/>
              </a:solidFill>
              <a:latin typeface="Garamond" panose="02020404030301010803" pitchFamily="18" charset="0"/>
            </a:endParaRPr>
          </a:p>
        </p:txBody>
      </p:sp>
      <p:pic>
        <p:nvPicPr>
          <p:cNvPr id="10" name="Picture 9" descr="A picture containing icon&#10;&#10;Description automatically generated">
            <a:extLst>
              <a:ext uri="{FF2B5EF4-FFF2-40B4-BE49-F238E27FC236}">
                <a16:creationId xmlns:a16="http://schemas.microsoft.com/office/drawing/2014/main" id="{14C768A0-EF2D-43BE-ACB4-FAEE5D277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57" y="376530"/>
            <a:ext cx="935334" cy="904328"/>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849E0EA4-BBBF-4F3A-AE04-EEA32FB59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643" y="376530"/>
            <a:ext cx="935334" cy="904328"/>
          </a:xfrm>
          <a:prstGeom prst="rect">
            <a:avLst/>
          </a:prstGeom>
        </p:spPr>
      </p:pic>
      <p:pic>
        <p:nvPicPr>
          <p:cNvPr id="5" name="Picture 4" descr="Text&#10;&#10;Description automatically generated">
            <a:extLst>
              <a:ext uri="{FF2B5EF4-FFF2-40B4-BE49-F238E27FC236}">
                <a16:creationId xmlns:a16="http://schemas.microsoft.com/office/drawing/2014/main" id="{9B438CDD-98BD-49F5-8B7C-5CAAA1788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06" y="2503631"/>
            <a:ext cx="2459973" cy="3232109"/>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7D7CE5F9-12C8-403E-90AC-14A8ED1656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025" y="2498935"/>
            <a:ext cx="2433662" cy="3243738"/>
          </a:xfrm>
          <a:prstGeom prst="rect">
            <a:avLst/>
          </a:prstGeom>
          <a:ln w="28575">
            <a:solidFill>
              <a:srgbClr val="FFC000"/>
            </a:solidFill>
          </a:ln>
        </p:spPr>
      </p:pic>
      <p:sp>
        <p:nvSpPr>
          <p:cNvPr id="12" name="Title 1">
            <a:extLst>
              <a:ext uri="{FF2B5EF4-FFF2-40B4-BE49-F238E27FC236}">
                <a16:creationId xmlns:a16="http://schemas.microsoft.com/office/drawing/2014/main" id="{C1147BCE-AB2B-4383-B7F2-390D067E3BE0}"/>
              </a:ext>
            </a:extLst>
          </p:cNvPr>
          <p:cNvSpPr>
            <a:spLocks noGrp="1"/>
          </p:cNvSpPr>
          <p:nvPr>
            <p:ph type="title"/>
          </p:nvPr>
        </p:nvSpPr>
        <p:spPr>
          <a:xfrm>
            <a:off x="457200" y="156284"/>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a:t>
            </a:r>
          </a:p>
        </p:txBody>
      </p:sp>
      <p:sp>
        <p:nvSpPr>
          <p:cNvPr id="13" name="Text Placeholder 2">
            <a:extLst>
              <a:ext uri="{FF2B5EF4-FFF2-40B4-BE49-F238E27FC236}">
                <a16:creationId xmlns:a16="http://schemas.microsoft.com/office/drawing/2014/main" id="{B2BC0157-5698-4243-ADE2-F00B6BC30D0D}"/>
              </a:ext>
            </a:extLst>
          </p:cNvPr>
          <p:cNvSpPr txBox="1">
            <a:spLocks/>
          </p:cNvSpPr>
          <p:nvPr/>
        </p:nvSpPr>
        <p:spPr>
          <a:xfrm>
            <a:off x="539552" y="1332532"/>
            <a:ext cx="8227242" cy="904328"/>
          </a:xfrm>
          <a:prstGeom prst="rect">
            <a:avLst/>
          </a:prstGeom>
        </p:spPr>
        <p:txBody>
          <a:bodyPr vert="horz" lIns="91440" tIns="45720" rIns="91440" bIns="45720" rtlCol="0">
            <a:normAutofit fontScale="85000" lnSpcReduction="20000"/>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rgbClr val="0070C0"/>
                </a:solidFill>
                <a:latin typeface="Garamond" panose="02020404030301010803" pitchFamily="18" charset="0"/>
              </a:rPr>
              <a:t>Books available at carano4children.org/products</a:t>
            </a:r>
          </a:p>
          <a:p>
            <a:r>
              <a:rPr lang="en-GB" dirty="0">
                <a:solidFill>
                  <a:srgbClr val="0070C0"/>
                </a:solidFill>
                <a:latin typeface="Garamond" panose="02020404030301010803" pitchFamily="18" charset="0"/>
              </a:rPr>
              <a:t>All net proceeds are for beneficiary projects</a:t>
            </a:r>
          </a:p>
          <a:p>
            <a:endParaRPr lang="en-BE" dirty="0">
              <a:solidFill>
                <a:srgbClr val="0070C0"/>
              </a:solidFill>
              <a:latin typeface="Garamond" panose="02020404030301010803" pitchFamily="18" charset="0"/>
            </a:endParaRPr>
          </a:p>
        </p:txBody>
      </p:sp>
      <p:sp>
        <p:nvSpPr>
          <p:cNvPr id="14" name="Text Placeholder 2">
            <a:extLst>
              <a:ext uri="{FF2B5EF4-FFF2-40B4-BE49-F238E27FC236}">
                <a16:creationId xmlns:a16="http://schemas.microsoft.com/office/drawing/2014/main" id="{7B0EA672-4CB7-4141-96EB-5657DD05B062}"/>
              </a:ext>
            </a:extLst>
          </p:cNvPr>
          <p:cNvSpPr txBox="1">
            <a:spLocks/>
          </p:cNvSpPr>
          <p:nvPr/>
        </p:nvSpPr>
        <p:spPr>
          <a:xfrm>
            <a:off x="434951" y="5990882"/>
            <a:ext cx="8227242" cy="523296"/>
          </a:xfrm>
          <a:prstGeom prst="rect">
            <a:avLst/>
          </a:prstGeom>
        </p:spPr>
        <p:txBody>
          <a:bodyPr vert="horz" lIns="91440" tIns="45720" rIns="91440" bIns="45720" rtlCol="0">
            <a:normAutofit fontScale="92500" lnSpcReduction="10000"/>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solidFill>
                  <a:srgbClr val="0070C0"/>
                </a:solidFill>
                <a:latin typeface="Garamond" panose="02020404030301010803" pitchFamily="18" charset="0"/>
              </a:rPr>
              <a:t>	   € 10	 	  € 15			  € 10</a:t>
            </a:r>
            <a:endParaRPr lang="en-BE" dirty="0">
              <a:solidFill>
                <a:srgbClr val="0070C0"/>
              </a:solidFill>
              <a:latin typeface="Garamond" panose="02020404030301010803" pitchFamily="18" charset="0"/>
            </a:endParaRPr>
          </a:p>
        </p:txBody>
      </p:sp>
      <p:pic>
        <p:nvPicPr>
          <p:cNvPr id="6" name="Picture 5" descr="Graphical user interface, website&#10;&#10;Description automatically generated">
            <a:extLst>
              <a:ext uri="{FF2B5EF4-FFF2-40B4-BE49-F238E27FC236}">
                <a16:creationId xmlns:a16="http://schemas.microsoft.com/office/drawing/2014/main" id="{3E69D41E-78CC-083B-B743-B3D16A76A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220" y="2472602"/>
            <a:ext cx="2459973" cy="3240682"/>
          </a:xfrm>
          <a:prstGeom prst="rect">
            <a:avLst/>
          </a:prstGeom>
        </p:spPr>
      </p:pic>
    </p:spTree>
    <p:extLst>
      <p:ext uri="{BB962C8B-B14F-4D97-AF65-F5344CB8AC3E}">
        <p14:creationId xmlns:p14="http://schemas.microsoft.com/office/powerpoint/2010/main" val="610837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91542" y="1556792"/>
            <a:ext cx="8360915" cy="3014193"/>
          </a:xfrm>
        </p:spPr>
        <p:txBody>
          <a:bodyPr>
            <a:noAutofit/>
          </a:bodyPr>
          <a:lstStyle/>
          <a:p>
            <a:pPr marL="0" indent="0" algn="just">
              <a:lnSpc>
                <a:spcPct val="120000"/>
              </a:lnSpc>
              <a:buClr>
                <a:srgbClr val="002060"/>
              </a:buClr>
              <a:buSzPts val="800"/>
              <a:buNone/>
            </a:pPr>
            <a:r>
              <a:rPr lang="it-IT" sz="2400" dirty="0">
                <a:solidFill>
                  <a:srgbClr val="0070C0"/>
                </a:solidFill>
                <a:latin typeface="Garamond" panose="02020404030301010803" pitchFamily="18" charset="0"/>
              </a:rPr>
              <a:t>Winners in particular will be invited to «twin» with other participants and take part in the Leonardo 4 Children community as ambassadors.</a:t>
            </a:r>
          </a:p>
          <a:p>
            <a:pPr marL="0" indent="0" algn="just">
              <a:lnSpc>
                <a:spcPct val="120000"/>
              </a:lnSpc>
              <a:buClr>
                <a:srgbClr val="002060"/>
              </a:buClr>
              <a:buSzPts val="800"/>
              <a:buNone/>
            </a:pPr>
            <a:r>
              <a:rPr lang="it-IT" sz="2400" dirty="0">
                <a:solidFill>
                  <a:srgbClr val="0070C0"/>
                </a:solidFill>
                <a:latin typeface="Garamond" panose="02020404030301010803" pitchFamily="18" charset="0"/>
              </a:rPr>
              <a:t>Workshop between participants to exchange views and present the works.  </a:t>
            </a:r>
          </a:p>
          <a:p>
            <a:endParaRPr lang="en-BE" sz="2400" b="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9C8B7AE1-BDB6-4E11-A179-64CE889BAA05}"/>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dirty="0">
                <a:ln w="12700">
                  <a:noFill/>
                  <a:prstDash val="solid"/>
                </a:ln>
                <a:solidFill>
                  <a:schemeClr val="bg1"/>
                </a:solidFill>
                <a:latin typeface="AR HERMANN" panose="02000000000000000000" pitchFamily="2" charset="0"/>
                <a:cs typeface="Calibri Light" panose="020F0302020204030204" pitchFamily="34" charset="0"/>
              </a:rPr>
              <a:t>W</a:t>
            </a:r>
            <a:r>
              <a:rPr lang="en-GB" dirty="0">
                <a:ln w="12700">
                  <a:noFill/>
                  <a:prstDash val="solid"/>
                </a:ln>
                <a:solidFill>
                  <a:srgbClr val="4A7EBB"/>
                </a:solidFill>
                <a:latin typeface="AR HERMANN" panose="02000000000000000000" pitchFamily="2" charset="0"/>
                <a:cs typeface="Calibri Light" panose="020F0302020204030204" pitchFamily="34" charset="0"/>
              </a:rPr>
              <a:t>orkshop</a:t>
            </a:r>
            <a:endParaRPr lang="en-GB" sz="4400" dirty="0">
              <a:ln w="12700">
                <a:noFill/>
                <a:prstDash val="solid"/>
              </a:ln>
              <a:solidFill>
                <a:srgbClr val="4A7EBB"/>
              </a:solidFill>
              <a:latin typeface="AR HERMANN" panose="02000000000000000000" pitchFamily="2" charset="0"/>
              <a:cs typeface="Calibri Light" panose="020F0302020204030204" pitchFamily="34" charset="0"/>
            </a:endParaRPr>
          </a:p>
        </p:txBody>
      </p:sp>
      <p:pic>
        <p:nvPicPr>
          <p:cNvPr id="4" name="Picture 3" descr="Graphical user interface, website&#10;&#10;Description automatically generated">
            <a:extLst>
              <a:ext uri="{FF2B5EF4-FFF2-40B4-BE49-F238E27FC236}">
                <a16:creationId xmlns:a16="http://schemas.microsoft.com/office/drawing/2014/main" id="{5A9ED562-C8DB-4F9D-A83D-696025B887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702" y="4212592"/>
            <a:ext cx="2689480" cy="2017111"/>
          </a:xfrm>
          <a:prstGeom prst="rect">
            <a:avLst/>
          </a:prstGeom>
        </p:spPr>
      </p:pic>
      <p:pic>
        <p:nvPicPr>
          <p:cNvPr id="6" name="Picture 5" descr="A screenshot of a computer&#10;&#10;Description automatically generated with medium confidence">
            <a:extLst>
              <a:ext uri="{FF2B5EF4-FFF2-40B4-BE49-F238E27FC236}">
                <a16:creationId xmlns:a16="http://schemas.microsoft.com/office/drawing/2014/main" id="{683CCF4A-8596-41D3-B297-5D0763671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680" y="4212592"/>
            <a:ext cx="2689480" cy="2017110"/>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78D82809-F1B3-43DD-A974-781AC66AF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353" y="4212592"/>
            <a:ext cx="2689480" cy="2017111"/>
          </a:xfrm>
          <a:prstGeom prst="rect">
            <a:avLst/>
          </a:prstGeom>
        </p:spPr>
      </p:pic>
    </p:spTree>
    <p:extLst>
      <p:ext uri="{BB962C8B-B14F-4D97-AF65-F5344CB8AC3E}">
        <p14:creationId xmlns:p14="http://schemas.microsoft.com/office/powerpoint/2010/main" val="36159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4DB2-9008-41E0-8517-0008B6F5900D}"/>
              </a:ext>
            </a:extLst>
          </p:cNvPr>
          <p:cNvSpPr>
            <a:spLocks noGrp="1"/>
          </p:cNvSpPr>
          <p:nvPr>
            <p:ph type="title"/>
          </p:nvPr>
        </p:nvSpPr>
        <p:spPr>
          <a:xfrm>
            <a:off x="442146" y="191306"/>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a:t>
            </a:r>
          </a:p>
        </p:txBody>
      </p:sp>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39439" y="1621989"/>
            <a:ext cx="6048671" cy="2144777"/>
          </a:xfrm>
        </p:spPr>
        <p:txBody>
          <a:bodyPr>
            <a:normAutofit/>
          </a:bodyPr>
          <a:lstStyle/>
          <a:p>
            <a:pPr marL="0" indent="0" algn="ctr">
              <a:buNone/>
            </a:pPr>
            <a:r>
              <a:rPr lang="en-GB" sz="2700" dirty="0">
                <a:solidFill>
                  <a:srgbClr val="0070C0"/>
                </a:solidFill>
                <a:latin typeface="Garamond" panose="02020404030301010803" pitchFamily="18" charset="0"/>
                <a:cs typeface="Arial" panose="020B0604020202020204" pitchFamily="34" charset="0"/>
              </a:rPr>
              <a:t>Every child is an artist </a:t>
            </a:r>
          </a:p>
          <a:p>
            <a:pPr marL="0" indent="0" algn="ctr">
              <a:buNone/>
            </a:pPr>
            <a:r>
              <a:rPr lang="en-GB" sz="2700" dirty="0">
                <a:solidFill>
                  <a:srgbClr val="0070C0"/>
                </a:solidFill>
                <a:latin typeface="Garamond" panose="02020404030301010803" pitchFamily="18" charset="0"/>
                <a:cs typeface="Arial" panose="020B0604020202020204" pitchFamily="34" charset="0"/>
              </a:rPr>
              <a:t>(Pablo Picasso)</a:t>
            </a:r>
          </a:p>
          <a:p>
            <a:pPr marL="0" indent="0" algn="ctr">
              <a:buNone/>
            </a:pPr>
            <a:r>
              <a:rPr lang="en-GB" sz="2700" dirty="0">
                <a:solidFill>
                  <a:srgbClr val="0070C0"/>
                </a:solidFill>
                <a:latin typeface="Garamond" panose="02020404030301010803" pitchFamily="18" charset="0"/>
                <a:cs typeface="Arial" panose="020B0604020202020204" pitchFamily="34" charset="0"/>
              </a:rPr>
              <a:t>Every child can be a genius </a:t>
            </a:r>
          </a:p>
          <a:p>
            <a:pPr marL="0" indent="0" algn="ctr">
              <a:buNone/>
            </a:pPr>
            <a:r>
              <a:rPr lang="en-GB" sz="2700" dirty="0">
                <a:solidFill>
                  <a:srgbClr val="0070C0"/>
                </a:solidFill>
                <a:latin typeface="Garamond" panose="02020404030301010803" pitchFamily="18" charset="0"/>
                <a:cs typeface="Arial" panose="020B0604020202020204" pitchFamily="34" charset="0"/>
              </a:rPr>
              <a:t>(Leonardo 4 Children slogan)</a:t>
            </a:r>
          </a:p>
          <a:p>
            <a:endParaRPr lang="en-BE" dirty="0">
              <a:solidFill>
                <a:srgbClr val="0070C0"/>
              </a:solidFill>
              <a:latin typeface="Garamond" panose="02020404030301010803" pitchFamily="18" charset="0"/>
              <a:cs typeface="Arial" panose="020B0604020202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335CD747-1D1A-4029-8BF3-D8C941D01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10642"/>
            <a:ext cx="935334" cy="90432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B5B5DE1-E2E0-4666-BA39-2307BF25A8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138" y="310642"/>
            <a:ext cx="935334" cy="904328"/>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C46322A1-11DF-4C66-9F57-F4B29FB3C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199" y="1628800"/>
            <a:ext cx="2182851" cy="3086979"/>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211476FA-FE21-4388-A7B6-E3B2D9974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6031" y="3766766"/>
            <a:ext cx="2086432" cy="2780928"/>
          </a:xfrm>
          <a:prstGeom prst="rect">
            <a:avLst/>
          </a:prstGeom>
        </p:spPr>
      </p:pic>
    </p:spTree>
    <p:extLst>
      <p:ext uri="{BB962C8B-B14F-4D97-AF65-F5344CB8AC3E}">
        <p14:creationId xmlns:p14="http://schemas.microsoft.com/office/powerpoint/2010/main" val="1331082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323528" y="1143000"/>
            <a:ext cx="8496944" cy="4878288"/>
          </a:xfrm>
        </p:spPr>
        <p:txBody>
          <a:bodyPr>
            <a:normAutofit/>
          </a:bodyPr>
          <a:lstStyle/>
          <a:p>
            <a:pPr marR="17621">
              <a:spcBef>
                <a:spcPts val="236"/>
              </a:spcBef>
              <a:buClr>
                <a:srgbClr val="002060"/>
              </a:buClr>
              <a:buSzPts val="800"/>
              <a:buFont typeface="Symbol" panose="05050102010706020507" pitchFamily="18" charset="2"/>
              <a:buChar char=""/>
            </a:pPr>
            <a:r>
              <a:rPr lang="en-US" sz="2600" b="1" dirty="0" smtClean="0">
                <a:solidFill>
                  <a:srgbClr val="0070C0"/>
                </a:solidFill>
                <a:latin typeface="Garamond" panose="02020404030301010803" pitchFamily="18" charset="0"/>
                <a:ea typeface="Arial Unicode MS" panose="020B0604020202020204" pitchFamily="34" charset="-128"/>
              </a:rPr>
              <a:t>Workshop </a:t>
            </a:r>
            <a:endParaRPr lang="en-US" sz="2600" b="1" dirty="0">
              <a:solidFill>
                <a:srgbClr val="0070C0"/>
              </a:solidFill>
              <a:latin typeface="Garamond" panose="02020404030301010803" pitchFamily="18" charset="0"/>
              <a:ea typeface="Arial Unicode MS" panose="020B0604020202020204" pitchFamily="34" charset="-128"/>
            </a:endParaRPr>
          </a:p>
          <a:p>
            <a:pPr marR="17621">
              <a:spcBef>
                <a:spcPts val="236"/>
              </a:spcBef>
              <a:buClr>
                <a:srgbClr val="002060"/>
              </a:buClr>
              <a:buSzPts val="800"/>
              <a:buFont typeface="Symbol" panose="05050102010706020507" pitchFamily="18" charset="2"/>
              <a:buChar char=""/>
            </a:pPr>
            <a:r>
              <a:rPr lang="en-US" sz="2600" b="1" dirty="0">
                <a:solidFill>
                  <a:srgbClr val="0070C0"/>
                </a:solidFill>
                <a:latin typeface="Garamond" panose="02020404030301010803" pitchFamily="18" charset="0"/>
                <a:ea typeface="Arial Unicode MS" panose="020B0604020202020204" pitchFamily="34" charset="-128"/>
              </a:rPr>
              <a:t>Award </a:t>
            </a:r>
            <a:r>
              <a:rPr lang="en-US" sz="2600" b="1" dirty="0" smtClean="0">
                <a:solidFill>
                  <a:srgbClr val="0070C0"/>
                </a:solidFill>
                <a:latin typeface="Garamond" panose="02020404030301010803" pitchFamily="18" charset="0"/>
                <a:ea typeface="Arial Unicode MS" panose="020B0604020202020204" pitchFamily="34" charset="-128"/>
              </a:rPr>
              <a:t>ceremony, Brussels</a:t>
            </a:r>
            <a:r>
              <a:rPr lang="en-US" sz="2600" b="1" dirty="0">
                <a:solidFill>
                  <a:srgbClr val="0070C0"/>
                </a:solidFill>
                <a:latin typeface="Garamond" panose="02020404030301010803" pitchFamily="18" charset="0"/>
                <a:ea typeface="Arial Unicode MS" panose="020B0604020202020204" pitchFamily="34" charset="-128"/>
              </a:rPr>
              <a:t>, 20</a:t>
            </a:r>
            <a:r>
              <a:rPr lang="en-US" sz="2600" b="1" baseline="30000" dirty="0">
                <a:solidFill>
                  <a:srgbClr val="0070C0"/>
                </a:solidFill>
                <a:latin typeface="Garamond" panose="02020404030301010803" pitchFamily="18" charset="0"/>
                <a:ea typeface="Arial Unicode MS" panose="020B0604020202020204" pitchFamily="34" charset="-128"/>
              </a:rPr>
              <a:t>th</a:t>
            </a:r>
            <a:r>
              <a:rPr lang="en-US" sz="2600" b="1" dirty="0">
                <a:solidFill>
                  <a:srgbClr val="0070C0"/>
                </a:solidFill>
                <a:latin typeface="Garamond" panose="02020404030301010803" pitchFamily="18" charset="0"/>
                <a:ea typeface="Arial Unicode MS" panose="020B0604020202020204" pitchFamily="34" charset="-128"/>
              </a:rPr>
              <a:t> October 2023 (BOZAR, tbc)</a:t>
            </a:r>
          </a:p>
          <a:p>
            <a:pPr marR="17621">
              <a:spcBef>
                <a:spcPts val="236"/>
              </a:spcBef>
              <a:buClr>
                <a:srgbClr val="002060"/>
              </a:buClr>
              <a:buSzPts val="800"/>
              <a:buFont typeface="Symbol" panose="05050102010706020507" pitchFamily="18" charset="2"/>
              <a:buChar char=""/>
            </a:pPr>
            <a:r>
              <a:rPr lang="en-GB" sz="2600" b="1" dirty="0">
                <a:solidFill>
                  <a:srgbClr val="0070C0"/>
                </a:solidFill>
                <a:latin typeface="Garamond" panose="02020404030301010803" pitchFamily="18" charset="0"/>
                <a:ea typeface="Arial Unicode MS" panose="020B0604020202020204" pitchFamily="34" charset="-128"/>
              </a:rPr>
              <a:t>3 concerts (Italy, Spain, tbc)</a:t>
            </a:r>
          </a:p>
          <a:p>
            <a:pPr marR="17621">
              <a:spcBef>
                <a:spcPts val="236"/>
              </a:spcBef>
              <a:buClr>
                <a:srgbClr val="002060"/>
              </a:buClr>
              <a:buSzPts val="800"/>
              <a:buFont typeface="Symbol" panose="05050102010706020507" pitchFamily="18" charset="2"/>
              <a:buChar char=""/>
            </a:pPr>
            <a:endParaRPr lang="en-GB" sz="2000" dirty="0">
              <a:solidFill>
                <a:srgbClr val="0070C0"/>
              </a:solidFill>
              <a:latin typeface="Garamond" panose="02020404030301010803" pitchFamily="18" charset="0"/>
              <a:ea typeface="Arial Unicode MS" panose="020B0604020202020204" pitchFamily="34" charset="-128"/>
            </a:endParaRPr>
          </a:p>
          <a:p>
            <a:pPr marR="17621">
              <a:spcBef>
                <a:spcPts val="236"/>
              </a:spcBef>
              <a:buClr>
                <a:srgbClr val="002060"/>
              </a:buClr>
              <a:buSzPts val="800"/>
              <a:buFont typeface="Symbol" panose="05050102010706020507" pitchFamily="18" charset="2"/>
              <a:buChar char=""/>
            </a:pPr>
            <a:endParaRPr lang="en-US" sz="2000" dirty="0">
              <a:solidFill>
                <a:srgbClr val="0070C0"/>
              </a:solidFill>
              <a:latin typeface="Garamond" panose="02020404030301010803" pitchFamily="18" charset="0"/>
              <a:ea typeface="Arial Unicode MS" panose="020B0604020202020204" pitchFamily="34" charset="-128"/>
            </a:endParaRPr>
          </a:p>
          <a:p>
            <a:endParaRPr lang="en-GB" sz="2000" dirty="0">
              <a:solidFill>
                <a:srgbClr val="0070C0"/>
              </a:solidFill>
              <a:latin typeface="Garamond" panose="02020404030301010803" pitchFamily="18" charset="0"/>
            </a:endParaRPr>
          </a:p>
        </p:txBody>
      </p:sp>
      <p:sp>
        <p:nvSpPr>
          <p:cNvPr id="11" name="Title 1">
            <a:extLst>
              <a:ext uri="{FF2B5EF4-FFF2-40B4-BE49-F238E27FC236}">
                <a16:creationId xmlns:a16="http://schemas.microsoft.com/office/drawing/2014/main" id="{5D18D92C-7678-449A-A5CE-D2CDE0A97622}"/>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r>
              <a:rPr lang="en-GB" sz="4400" dirty="0">
                <a:ln w="12700">
                  <a:noFill/>
                  <a:prstDash val="solid"/>
                </a:ln>
                <a:solidFill>
                  <a:schemeClr val="bg1"/>
                </a:solidFill>
                <a:latin typeface="AR HERMANN" panose="02000000000000000000" pitchFamily="2" charset="0"/>
                <a:cs typeface="Calibri Light" panose="020F0302020204030204" pitchFamily="34" charset="0"/>
              </a:rPr>
              <a:t>E</a:t>
            </a:r>
            <a:r>
              <a:rPr lang="en-GB" sz="4400" dirty="0">
                <a:ln w="12700">
                  <a:noFill/>
                  <a:prstDash val="solid"/>
                </a:ln>
                <a:solidFill>
                  <a:srgbClr val="4A7EBB"/>
                </a:solidFill>
                <a:latin typeface="AR HERMANN" panose="02000000000000000000" pitchFamily="2" charset="0"/>
                <a:cs typeface="Calibri Light" panose="020F0302020204030204" pitchFamily="34" charset="0"/>
              </a:rPr>
              <a:t>vents</a:t>
            </a:r>
          </a:p>
        </p:txBody>
      </p:sp>
      <p:pic>
        <p:nvPicPr>
          <p:cNvPr id="4" name="Picture 3" descr="A group of people holding their hands up&#10;&#10;Description automatically generated with medium confidence">
            <a:extLst>
              <a:ext uri="{FF2B5EF4-FFF2-40B4-BE49-F238E27FC236}">
                <a16:creationId xmlns:a16="http://schemas.microsoft.com/office/drawing/2014/main" id="{5FF54FF6-8F9A-C536-B68A-2913B194B6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32" y="3068267"/>
            <a:ext cx="2627784" cy="1751856"/>
          </a:xfrm>
          <a:prstGeom prst="rect">
            <a:avLst/>
          </a:prstGeom>
        </p:spPr>
      </p:pic>
      <p:pic>
        <p:nvPicPr>
          <p:cNvPr id="6" name="Picture 5" descr="A person playing a violin&#10;&#10;Description automatically generated with medium confidence">
            <a:extLst>
              <a:ext uri="{FF2B5EF4-FFF2-40B4-BE49-F238E27FC236}">
                <a16:creationId xmlns:a16="http://schemas.microsoft.com/office/drawing/2014/main" id="{EB20022D-247E-9A7A-D87B-C3A5384C4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314" y="4989857"/>
            <a:ext cx="2627784" cy="1751856"/>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850585F9-030E-2EFA-D5A3-180749EE0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33" y="4995172"/>
            <a:ext cx="2654789" cy="1769860"/>
          </a:xfrm>
          <a:prstGeom prst="rect">
            <a:avLst/>
          </a:prstGeom>
        </p:spPr>
      </p:pic>
      <p:pic>
        <p:nvPicPr>
          <p:cNvPr id="10" name="Picture 9" descr="A group of people holding papers&#10;&#10;Description automatically generated with medium confidence">
            <a:extLst>
              <a:ext uri="{FF2B5EF4-FFF2-40B4-BE49-F238E27FC236}">
                <a16:creationId xmlns:a16="http://schemas.microsoft.com/office/drawing/2014/main" id="{44E3F83F-596B-80DB-F4F8-F28DDADE0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949" y="5013176"/>
            <a:ext cx="2627783" cy="1751856"/>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239E7A1C-70FE-1533-B874-A0B6009E78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3004" y="3063711"/>
            <a:ext cx="2341883" cy="1756412"/>
          </a:xfrm>
          <a:prstGeom prst="rect">
            <a:avLst/>
          </a:prstGeom>
        </p:spPr>
      </p:pic>
      <p:pic>
        <p:nvPicPr>
          <p:cNvPr id="15" name="Picture 14" descr="A group of people in a room&#10;&#10;Description automatically generated with medium confidence">
            <a:extLst>
              <a:ext uri="{FF2B5EF4-FFF2-40B4-BE49-F238E27FC236}">
                <a16:creationId xmlns:a16="http://schemas.microsoft.com/office/drawing/2014/main" id="{0FBB1D51-C176-3035-F83B-F3B9FDB1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4949" y="3064861"/>
            <a:ext cx="2632892" cy="1755262"/>
          </a:xfrm>
          <a:prstGeom prst="rect">
            <a:avLst/>
          </a:prstGeom>
        </p:spPr>
      </p:pic>
    </p:spTree>
    <p:extLst>
      <p:ext uri="{BB962C8B-B14F-4D97-AF65-F5344CB8AC3E}">
        <p14:creationId xmlns:p14="http://schemas.microsoft.com/office/powerpoint/2010/main" val="345663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9556" y="1519530"/>
            <a:ext cx="8227243" cy="675631"/>
          </a:xfrm>
        </p:spPr>
        <p:txBody>
          <a:bodyPr>
            <a:noAutofit/>
          </a:bodyPr>
          <a:lstStyle/>
          <a:p>
            <a:pPr marL="0" indent="0" algn="ctr">
              <a:buNone/>
            </a:pPr>
            <a:r>
              <a:rPr lang="en-GB" sz="2800" b="1" dirty="0">
                <a:solidFill>
                  <a:srgbClr val="0070C0"/>
                </a:solidFill>
                <a:latin typeface="Garamond" panose="02020404030301010803" pitchFamily="18" charset="0"/>
              </a:rPr>
              <a:t>Support to Ukrainian refugees</a:t>
            </a:r>
          </a:p>
        </p:txBody>
      </p:sp>
      <p:sp>
        <p:nvSpPr>
          <p:cNvPr id="8" name="Text Placeholder 2">
            <a:extLst>
              <a:ext uri="{FF2B5EF4-FFF2-40B4-BE49-F238E27FC236}">
                <a16:creationId xmlns:a16="http://schemas.microsoft.com/office/drawing/2014/main" id="{093EAF97-EBCF-4A1B-A4AC-1D75B8C80028}"/>
              </a:ext>
            </a:extLst>
          </p:cNvPr>
          <p:cNvSpPr txBox="1">
            <a:spLocks/>
          </p:cNvSpPr>
          <p:nvPr/>
        </p:nvSpPr>
        <p:spPr>
          <a:xfrm>
            <a:off x="287017" y="5589240"/>
            <a:ext cx="8856983" cy="856386"/>
          </a:xfrm>
          <a:prstGeom prst="rect">
            <a:avLst/>
          </a:prstGeom>
        </p:spPr>
        <p:txBody>
          <a:bodyPr vert="horz" lIns="91440" tIns="45720" rIns="91440" bIns="45720" rtlCol="0">
            <a:normAutofit/>
          </a:bodyPr>
          <a:lstStyle>
            <a:lvl1pPr marL="257175" indent="-257175"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b="1" dirty="0">
                <a:solidFill>
                  <a:srgbClr val="FFC000"/>
                </a:solidFill>
                <a:latin typeface="Garamond" panose="02020404030301010803" pitchFamily="18" charset="0"/>
              </a:rPr>
              <a:t>Fauve Jacobs, UNICEF Belgium</a:t>
            </a:r>
          </a:p>
          <a:p>
            <a:pPr marL="0" indent="0" algn="ctr">
              <a:buFont typeface="Arial" panose="020B0604020202020204" pitchFamily="34" charset="0"/>
              <a:buNone/>
            </a:pPr>
            <a:endParaRPr lang="en-GB" sz="2800" b="1" dirty="0">
              <a:solidFill>
                <a:srgbClr val="FFC000"/>
              </a:solidFill>
              <a:latin typeface="Garamond" panose="02020404030301010803" pitchFamily="18" charset="0"/>
            </a:endParaRPr>
          </a:p>
        </p:txBody>
      </p:sp>
      <p:pic>
        <p:nvPicPr>
          <p:cNvPr id="7" name="Picture 6" descr="A picture containing text, clipart&#10;&#10;Description automatically generated">
            <a:extLst>
              <a:ext uri="{FF2B5EF4-FFF2-40B4-BE49-F238E27FC236}">
                <a16:creationId xmlns:a16="http://schemas.microsoft.com/office/drawing/2014/main" id="{3DE0A24B-12B7-4BDB-949E-1DD219E62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158" y="4635211"/>
            <a:ext cx="4497684" cy="1349994"/>
          </a:xfrm>
          <a:prstGeom prst="rect">
            <a:avLst/>
          </a:prstGeom>
        </p:spPr>
      </p:pic>
      <p:sp>
        <p:nvSpPr>
          <p:cNvPr id="12" name="Title 1">
            <a:extLst>
              <a:ext uri="{FF2B5EF4-FFF2-40B4-BE49-F238E27FC236}">
                <a16:creationId xmlns:a16="http://schemas.microsoft.com/office/drawing/2014/main" id="{6ABB9E8A-FD85-4010-AAD2-C138D404004D}"/>
              </a:ext>
            </a:extLst>
          </p:cNvPr>
          <p:cNvSpPr>
            <a:spLocks noGrp="1"/>
          </p:cNvSpPr>
          <p:nvPr>
            <p:ph type="title"/>
          </p:nvPr>
        </p:nvSpPr>
        <p:spPr>
          <a:xfrm>
            <a:off x="457200" y="135649"/>
            <a:ext cx="8229600" cy="1143000"/>
          </a:xfrm>
        </p:spPr>
        <p:txBody>
          <a:bodyPr>
            <a:normAutofit fontScale="90000"/>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br>
              <a:rPr lang="en-GB" sz="4400" dirty="0">
                <a:ln w="12700">
                  <a:noFill/>
                  <a:prstDash val="solid"/>
                </a:ln>
                <a:solidFill>
                  <a:srgbClr val="4A7EBB"/>
                </a:solidFill>
                <a:latin typeface="AR HERMANN" panose="02000000000000000000" pitchFamily="2" charset="0"/>
                <a:cs typeface="Calibri Light" panose="020F0302020204030204" pitchFamily="34" charset="0"/>
              </a:rPr>
            </a:br>
            <a:r>
              <a:rPr lang="en-GB" sz="4400" dirty="0">
                <a:ln w="12700">
                  <a:noFill/>
                  <a:prstDash val="solid"/>
                </a:ln>
                <a:solidFill>
                  <a:srgbClr val="4A7EBB"/>
                </a:solidFill>
                <a:latin typeface="AR HERMANN" panose="02000000000000000000" pitchFamily="2" charset="0"/>
                <a:cs typeface="Calibri Light" panose="020F0302020204030204" pitchFamily="34" charset="0"/>
              </a:rPr>
              <a:t>beneficiary project 2022-23</a:t>
            </a:r>
          </a:p>
        </p:txBody>
      </p:sp>
      <p:pic>
        <p:nvPicPr>
          <p:cNvPr id="5" name="Picture 4" descr="A picture containing person&#10;&#10;Description automatically generated">
            <a:extLst>
              <a:ext uri="{FF2B5EF4-FFF2-40B4-BE49-F238E27FC236}">
                <a16:creationId xmlns:a16="http://schemas.microsoft.com/office/drawing/2014/main" id="{A5CEF8F3-6992-2C49-5903-ACB1F6524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329" y="2352793"/>
            <a:ext cx="2634872" cy="1756581"/>
          </a:xfrm>
          <a:prstGeom prst="rect">
            <a:avLst/>
          </a:prstGeom>
          <a:effectLst>
            <a:softEdge rad="31750"/>
          </a:effectLst>
        </p:spPr>
      </p:pic>
      <p:pic>
        <p:nvPicPr>
          <p:cNvPr id="9" name="Picture 8" descr="A person holding a child&#10;&#10;Description automatically generated with medium confidence">
            <a:extLst>
              <a:ext uri="{FF2B5EF4-FFF2-40B4-BE49-F238E27FC236}">
                <a16:creationId xmlns:a16="http://schemas.microsoft.com/office/drawing/2014/main" id="{E1C33E87-15A5-1014-7802-0BA1C2795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99" y="2343833"/>
            <a:ext cx="2634873" cy="1756582"/>
          </a:xfrm>
          <a:prstGeom prst="rect">
            <a:avLst/>
          </a:prstGeom>
          <a:effectLst>
            <a:softEdge rad="31750"/>
          </a:effectLst>
        </p:spPr>
      </p:pic>
      <p:pic>
        <p:nvPicPr>
          <p:cNvPr id="11" name="Picture 10" descr="A picture containing indoor, person, bed, child&#10;&#10;Description automatically generated">
            <a:extLst>
              <a:ext uri="{FF2B5EF4-FFF2-40B4-BE49-F238E27FC236}">
                <a16:creationId xmlns:a16="http://schemas.microsoft.com/office/drawing/2014/main" id="{494E79FD-A78D-77D6-FA01-49AD626C4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563" y="2352793"/>
            <a:ext cx="2634874" cy="1756582"/>
          </a:xfrm>
          <a:prstGeom prst="rect">
            <a:avLst/>
          </a:prstGeom>
          <a:effectLst>
            <a:softEdge rad="31750"/>
          </a:effectLst>
        </p:spPr>
      </p:pic>
      <p:pic>
        <p:nvPicPr>
          <p:cNvPr id="13" name="Picture 12" descr="A picture containing icon&#10;&#10;Description automatically generated">
            <a:extLst>
              <a:ext uri="{FF2B5EF4-FFF2-40B4-BE49-F238E27FC236}">
                <a16:creationId xmlns:a16="http://schemas.microsoft.com/office/drawing/2014/main" id="{05D83572-B3AC-1DC1-8137-7866C837D2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310642"/>
            <a:ext cx="935334" cy="904328"/>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72EAD129-0F58-C097-66EC-12542E761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138" y="310642"/>
            <a:ext cx="935334" cy="904328"/>
          </a:xfrm>
          <a:prstGeom prst="rect">
            <a:avLst/>
          </a:prstGeom>
        </p:spPr>
      </p:pic>
    </p:spTree>
    <p:extLst>
      <p:ext uri="{BB962C8B-B14F-4D97-AF65-F5344CB8AC3E}">
        <p14:creationId xmlns:p14="http://schemas.microsoft.com/office/powerpoint/2010/main" val="328535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9556" y="1143000"/>
            <a:ext cx="8227243" cy="5238328"/>
          </a:xfrm>
        </p:spPr>
        <p:txBody>
          <a:bodyPr>
            <a:normAutofit/>
          </a:bodyPr>
          <a:lstStyle/>
          <a:p>
            <a:pPr marL="0" indent="0" algn="ctr">
              <a:buNone/>
            </a:pPr>
            <a:endParaRPr lang="en-GB" sz="2400"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Social media</a:t>
            </a:r>
            <a:r>
              <a:rPr lang="en-GB" sz="2400" b="0" dirty="0">
                <a:solidFill>
                  <a:srgbClr val="0070C0"/>
                </a:solidFill>
                <a:latin typeface="Garamond" panose="02020404030301010803" pitchFamily="18" charset="0"/>
              </a:rPr>
              <a:t>: Facebook, Instagram, Linked-In, Twitter, </a:t>
            </a:r>
            <a:r>
              <a:rPr lang="en-GB" sz="2400" b="0" dirty="0" err="1">
                <a:solidFill>
                  <a:srgbClr val="0070C0"/>
                </a:solidFill>
                <a:latin typeface="Garamond" panose="02020404030301010803" pitchFamily="18" charset="0"/>
              </a:rPr>
              <a:t>Youtube</a:t>
            </a:r>
            <a:r>
              <a:rPr lang="en-GB" sz="2400" b="0" dirty="0">
                <a:solidFill>
                  <a:srgbClr val="0070C0"/>
                </a:solidFill>
                <a:latin typeface="Garamond" panose="02020404030301010803" pitchFamily="18" charset="0"/>
              </a:rPr>
              <a:t> </a:t>
            </a:r>
          </a:p>
          <a:p>
            <a:pPr marL="0" indent="0" algn="ctr">
              <a:buNone/>
            </a:pPr>
            <a:endParaRPr lang="en-GB" sz="2400"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@carano4children</a:t>
            </a:r>
          </a:p>
          <a:p>
            <a:pPr marL="0" indent="0" algn="ctr">
              <a:buNone/>
            </a:pPr>
            <a:endParaRPr lang="en-GB" sz="2400"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rPr>
              <a:t>#Leonardo4Children</a:t>
            </a:r>
          </a:p>
          <a:p>
            <a:pPr marL="0" indent="0" algn="ctr">
              <a:buNone/>
            </a:pPr>
            <a:endParaRPr lang="en-GB" sz="2400" dirty="0">
              <a:solidFill>
                <a:srgbClr val="0070C0"/>
              </a:solidFill>
              <a:latin typeface="Garamond" panose="02020404030301010803" pitchFamily="18" charset="0"/>
            </a:endParaRPr>
          </a:p>
          <a:p>
            <a:pPr marL="0" indent="0" algn="ctr">
              <a:buNone/>
            </a:pPr>
            <a:r>
              <a:rPr lang="en-GB" sz="2400" dirty="0">
                <a:solidFill>
                  <a:srgbClr val="0070C0"/>
                </a:solidFill>
                <a:latin typeface="Garamond" panose="02020404030301010803" pitchFamily="18" charset="0"/>
                <a:hlinkClick r:id="rId2"/>
              </a:rPr>
              <a:t>www.carano4children.org</a:t>
            </a:r>
            <a:endParaRPr lang="en-GB" sz="2400" dirty="0">
              <a:solidFill>
                <a:srgbClr val="0070C0"/>
              </a:solidFill>
              <a:latin typeface="Garamond" panose="02020404030301010803" pitchFamily="18" charset="0"/>
            </a:endParaRPr>
          </a:p>
          <a:p>
            <a:pPr marL="0" indent="0" algn="ctr">
              <a:buNone/>
            </a:pPr>
            <a:endParaRPr lang="en-GB" sz="2400" dirty="0">
              <a:solidFill>
                <a:srgbClr val="0070C0"/>
              </a:solidFill>
              <a:latin typeface="Garamond" panose="02020404030301010803" pitchFamily="18" charset="0"/>
            </a:endParaRPr>
          </a:p>
          <a:p>
            <a:pPr marL="0" indent="0">
              <a:buNone/>
            </a:pPr>
            <a:endParaRPr lang="en-BE" sz="2400" dirty="0">
              <a:solidFill>
                <a:srgbClr val="0070C0"/>
              </a:solidFill>
              <a:latin typeface="Garamond" panose="02020404030301010803" pitchFamily="18" charset="0"/>
            </a:endParaRPr>
          </a:p>
          <a:p>
            <a:pPr marL="0" marR="17621" indent="0" algn="ctr">
              <a:spcBef>
                <a:spcPts val="236"/>
              </a:spcBef>
              <a:buClr>
                <a:srgbClr val="002060"/>
              </a:buClr>
              <a:buSzPts val="800"/>
              <a:buNone/>
            </a:pPr>
            <a:r>
              <a:rPr lang="en-GB" dirty="0">
                <a:ln w="12700">
                  <a:noFill/>
                  <a:prstDash val="solid"/>
                </a:ln>
                <a:solidFill>
                  <a:srgbClr val="4A7EBB"/>
                </a:solidFill>
                <a:latin typeface="AR HERMANN" panose="02000000000000000000" pitchFamily="2" charset="0"/>
                <a:cs typeface="Calibri Light" panose="020F0302020204030204" pitchFamily="34" charset="0"/>
              </a:rPr>
              <a:t>Every child can be a Genius !</a:t>
            </a:r>
            <a:endParaRPr lang="en-GB" sz="2400" dirty="0">
              <a:solidFill>
                <a:srgbClr val="4A7EBB"/>
              </a:solidFill>
              <a:latin typeface="Garamond" panose="02020404030301010803" pitchFamily="18" charset="0"/>
              <a:ea typeface="Arial Unicode MS" panose="020B0604020202020204" pitchFamily="34" charset="-128"/>
            </a:endParaRPr>
          </a:p>
          <a:p>
            <a:pPr marR="17621">
              <a:spcBef>
                <a:spcPts val="236"/>
              </a:spcBef>
              <a:buClr>
                <a:srgbClr val="002060"/>
              </a:buClr>
              <a:buSzPts val="800"/>
              <a:buFont typeface="Symbol" panose="05050102010706020507" pitchFamily="18" charset="2"/>
              <a:buChar char=""/>
            </a:pPr>
            <a:endParaRPr lang="en-US" sz="2400" dirty="0">
              <a:solidFill>
                <a:srgbClr val="0070C0"/>
              </a:solidFill>
              <a:latin typeface="Garamond" panose="02020404030301010803" pitchFamily="18" charset="0"/>
              <a:ea typeface="Arial Unicode MS" panose="020B0604020202020204" pitchFamily="34" charset="-128"/>
            </a:endParaRPr>
          </a:p>
          <a:p>
            <a:endParaRPr lang="en-GB" sz="2400" dirty="0">
              <a:solidFill>
                <a:srgbClr val="0070C0"/>
              </a:solidFill>
              <a:latin typeface="Garamond" panose="02020404030301010803" pitchFamily="18" charset="0"/>
            </a:endParaRPr>
          </a:p>
        </p:txBody>
      </p:sp>
      <p:sp>
        <p:nvSpPr>
          <p:cNvPr id="11" name="Title 1">
            <a:extLst>
              <a:ext uri="{FF2B5EF4-FFF2-40B4-BE49-F238E27FC236}">
                <a16:creationId xmlns:a16="http://schemas.microsoft.com/office/drawing/2014/main" id="{5D18D92C-7678-449A-A5CE-D2CDE0A97622}"/>
              </a:ext>
            </a:extLst>
          </p:cNvPr>
          <p:cNvSpPr>
            <a:spLocks noGrp="1"/>
          </p:cNvSpPr>
          <p:nvPr>
            <p:ph type="title"/>
          </p:nvPr>
        </p:nvSpPr>
        <p:spPr>
          <a:xfrm>
            <a:off x="457200" y="0"/>
            <a:ext cx="8229600" cy="1143000"/>
          </a:xfrm>
        </p:spPr>
        <p:txBody>
          <a:bodyPr>
            <a:normAutofit/>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T</a:t>
            </a:r>
            <a:r>
              <a:rPr lang="en-GB" sz="4400" dirty="0">
                <a:ln w="12700">
                  <a:noFill/>
                  <a:prstDash val="solid"/>
                </a:ln>
                <a:solidFill>
                  <a:srgbClr val="4A7EBB"/>
                </a:solidFill>
                <a:latin typeface="AR HERMANN" panose="02000000000000000000" pitchFamily="2" charset="0"/>
                <a:cs typeface="Calibri Light" panose="020F0302020204030204" pitchFamily="34" charset="0"/>
              </a:rPr>
              <a:t>hank you and stay safe </a:t>
            </a:r>
            <a:r>
              <a:rPr lang="en-GB" sz="4400" dirty="0">
                <a:ln w="12700">
                  <a:noFill/>
                  <a:prstDash val="solid"/>
                </a:ln>
                <a:solidFill>
                  <a:schemeClr val="bg1"/>
                </a:solidFill>
                <a:latin typeface="AR HERMANN" panose="02000000000000000000" pitchFamily="2" charset="0"/>
                <a:cs typeface="Calibri Light" panose="020F0302020204030204" pitchFamily="34" charset="0"/>
              </a:rPr>
              <a:t>!</a:t>
            </a:r>
          </a:p>
        </p:txBody>
      </p:sp>
    </p:spTree>
    <p:extLst>
      <p:ext uri="{BB962C8B-B14F-4D97-AF65-F5344CB8AC3E}">
        <p14:creationId xmlns:p14="http://schemas.microsoft.com/office/powerpoint/2010/main" val="279914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7200" y="1052736"/>
            <a:ext cx="8229600" cy="5400600"/>
          </a:xfrm>
        </p:spPr>
        <p:txBody>
          <a:bodyPr>
            <a:normAutofit/>
          </a:bodyPr>
          <a:lstStyle/>
          <a:p>
            <a:pPr marL="0" indent="0" algn="ctr">
              <a:buNone/>
            </a:pPr>
            <a:r>
              <a:rPr lang="en-GB" sz="2400" b="1" dirty="0">
                <a:solidFill>
                  <a:srgbClr val="0070C0"/>
                </a:solidFill>
                <a:latin typeface="Garamond" panose="02020404030301010803" pitchFamily="18" charset="0"/>
              </a:rPr>
              <a:t>What is Leonardo 4 Children ?</a:t>
            </a:r>
          </a:p>
          <a:p>
            <a:pPr marL="0" indent="0" algn="just">
              <a:buNone/>
            </a:pPr>
            <a:r>
              <a:rPr lang="en-GB" sz="2400" dirty="0">
                <a:solidFill>
                  <a:srgbClr val="0070C0"/>
                </a:solidFill>
                <a:latin typeface="Garamond" panose="02020404030301010803" pitchFamily="18" charset="0"/>
              </a:rPr>
              <a:t>A non-profit initiative to stimulate children on global issues such as Climate Action, Equality and Peace, and to support children in need with education in Art and Science.</a:t>
            </a:r>
          </a:p>
          <a:p>
            <a:pPr algn="just"/>
            <a:endParaRPr lang="en-GB" sz="2400" dirty="0">
              <a:solidFill>
                <a:srgbClr val="0070C0"/>
              </a:solidFill>
              <a:latin typeface="Garamond" panose="02020404030301010803" pitchFamily="18" charset="0"/>
            </a:endParaRPr>
          </a:p>
          <a:p>
            <a:pPr algn="just"/>
            <a:endParaRPr lang="en-GB" sz="2400" dirty="0">
              <a:solidFill>
                <a:srgbClr val="0070C0"/>
              </a:solidFill>
              <a:latin typeface="Garamond" panose="02020404030301010803" pitchFamily="18" charset="0"/>
            </a:endParaRPr>
          </a:p>
          <a:p>
            <a:pPr algn="just"/>
            <a:endParaRPr lang="en-GB" sz="2400" dirty="0">
              <a:solidFill>
                <a:srgbClr val="0070C0"/>
              </a:solidFill>
              <a:latin typeface="Garamond" panose="02020404030301010803" pitchFamily="18" charset="0"/>
            </a:endParaRPr>
          </a:p>
          <a:p>
            <a:pPr algn="just"/>
            <a:endParaRPr lang="en-GB" sz="2400" dirty="0">
              <a:solidFill>
                <a:srgbClr val="0070C0"/>
              </a:solidFill>
              <a:latin typeface="Garamond" panose="02020404030301010803" pitchFamily="18" charset="0"/>
            </a:endParaRPr>
          </a:p>
          <a:p>
            <a:pPr algn="just"/>
            <a:endParaRPr lang="en-GB" sz="2400" dirty="0">
              <a:solidFill>
                <a:srgbClr val="0070C0"/>
              </a:solidFill>
              <a:latin typeface="Garamond" panose="02020404030301010803" pitchFamily="18" charset="0"/>
            </a:endParaRPr>
          </a:p>
          <a:p>
            <a:pPr marL="0" indent="0">
              <a:buNone/>
            </a:pPr>
            <a:r>
              <a:rPr lang="en-GB" sz="2400" dirty="0">
                <a:solidFill>
                  <a:srgbClr val="0070C0"/>
                </a:solidFill>
                <a:latin typeface="Garamond" panose="02020404030301010803" pitchFamily="18" charset="0"/>
              </a:rPr>
              <a:t>A kind of "Nobel Prize" for Children and Teenagers? Why not?!</a:t>
            </a:r>
          </a:p>
          <a:p>
            <a:pPr marL="0" indent="0" algn="just">
              <a:buNone/>
            </a:pPr>
            <a:endParaRPr lang="en-GB" sz="2400"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95D9AA9F-11F1-42FD-A8E0-C73B62259AF7}"/>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a:t>
            </a:r>
          </a:p>
        </p:txBody>
      </p:sp>
      <p:pic>
        <p:nvPicPr>
          <p:cNvPr id="6" name="Picture 5" descr="A close-up of the front and the back of a coin&#10;&#10;Description automatically generated">
            <a:extLst>
              <a:ext uri="{FF2B5EF4-FFF2-40B4-BE49-F238E27FC236}">
                <a16:creationId xmlns:a16="http://schemas.microsoft.com/office/drawing/2014/main" id="{AE68774A-1687-F88E-7C2F-897C94664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080" y="5517232"/>
            <a:ext cx="2369840" cy="1158259"/>
          </a:xfrm>
          <a:prstGeom prst="rect">
            <a:avLst/>
          </a:prstGeom>
        </p:spPr>
      </p:pic>
      <p:pic>
        <p:nvPicPr>
          <p:cNvPr id="9" name="Picture 8" descr="Child holding the earth">
            <a:extLst>
              <a:ext uri="{FF2B5EF4-FFF2-40B4-BE49-F238E27FC236}">
                <a16:creationId xmlns:a16="http://schemas.microsoft.com/office/drawing/2014/main" id="{97F8168D-5E1D-8B8D-3941-9177AAA406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14" t="-1845" r="39310"/>
          <a:stretch/>
        </p:blipFill>
        <p:spPr>
          <a:xfrm>
            <a:off x="971600" y="2638239"/>
            <a:ext cx="1656185" cy="2229593"/>
          </a:xfrm>
          <a:prstGeom prst="rect">
            <a:avLst/>
          </a:prstGeom>
          <a:effectLst>
            <a:softEdge rad="31750"/>
          </a:effectLst>
        </p:spPr>
      </p:pic>
      <p:pic>
        <p:nvPicPr>
          <p:cNvPr id="13" name="Picture 12" descr="A picture containing flying, sky, bird, air&#10;&#10;Description automatically generated">
            <a:extLst>
              <a:ext uri="{FF2B5EF4-FFF2-40B4-BE49-F238E27FC236}">
                <a16:creationId xmlns:a16="http://schemas.microsoft.com/office/drawing/2014/main" id="{9D3B2634-867A-B47D-F404-EAE3FAC2FFC1}"/>
              </a:ext>
            </a:extLst>
          </p:cNvPr>
          <p:cNvPicPr>
            <a:picLocks noChangeAspect="1"/>
          </p:cNvPicPr>
          <p:nvPr/>
        </p:nvPicPr>
        <p:blipFill rotWithShape="1">
          <a:blip r:embed="rId4">
            <a:extLst>
              <a:ext uri="{28A0092B-C50C-407E-A947-70E740481C1C}">
                <a14:useLocalDpi xmlns:a14="http://schemas.microsoft.com/office/drawing/2010/main" val="0"/>
              </a:ext>
            </a:extLst>
          </a:blip>
          <a:srcRect b="8624"/>
          <a:stretch/>
        </p:blipFill>
        <p:spPr>
          <a:xfrm>
            <a:off x="6026367" y="2924944"/>
            <a:ext cx="2608702" cy="1765216"/>
          </a:xfrm>
          <a:prstGeom prst="rect">
            <a:avLst/>
          </a:prstGeom>
          <a:effectLst>
            <a:softEdge rad="31750"/>
          </a:effectLst>
        </p:spPr>
      </p:pic>
      <p:pic>
        <p:nvPicPr>
          <p:cNvPr id="15" name="Picture 14" descr="Hands holding a globe&#10;&#10;Description automatically generated with medium confidence">
            <a:extLst>
              <a:ext uri="{FF2B5EF4-FFF2-40B4-BE49-F238E27FC236}">
                <a16:creationId xmlns:a16="http://schemas.microsoft.com/office/drawing/2014/main" id="{99139B25-BFC9-AB48-3B61-FEA686F8B7CA}"/>
              </a:ext>
            </a:extLst>
          </p:cNvPr>
          <p:cNvPicPr>
            <a:picLocks noChangeAspect="1"/>
          </p:cNvPicPr>
          <p:nvPr/>
        </p:nvPicPr>
        <p:blipFill rotWithShape="1">
          <a:blip r:embed="rId5">
            <a:extLst>
              <a:ext uri="{28A0092B-C50C-407E-A947-70E740481C1C}">
                <a14:useLocalDpi xmlns:a14="http://schemas.microsoft.com/office/drawing/2010/main" val="0"/>
              </a:ext>
            </a:extLst>
          </a:blip>
          <a:srcRect b="5582"/>
          <a:stretch/>
        </p:blipFill>
        <p:spPr>
          <a:xfrm>
            <a:off x="3497052" y="2711057"/>
            <a:ext cx="2149895" cy="2156775"/>
          </a:xfrm>
          <a:prstGeom prst="rect">
            <a:avLst/>
          </a:prstGeom>
          <a:effectLst>
            <a:softEdge rad="31750"/>
          </a:effectLst>
        </p:spPr>
      </p:pic>
      <p:pic>
        <p:nvPicPr>
          <p:cNvPr id="16" name="Picture 15" descr="A picture containing icon&#10;&#10;Description automatically generated">
            <a:extLst>
              <a:ext uri="{FF2B5EF4-FFF2-40B4-BE49-F238E27FC236}">
                <a16:creationId xmlns:a16="http://schemas.microsoft.com/office/drawing/2014/main" id="{A9A6DB68-7646-9C9D-CD19-01E968DDA6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310642"/>
            <a:ext cx="935334" cy="904328"/>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07A1B0F3-9C67-EAF1-0081-99E10589D9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138" y="310642"/>
            <a:ext cx="935334" cy="904328"/>
          </a:xfrm>
          <a:prstGeom prst="rect">
            <a:avLst/>
          </a:prstGeom>
        </p:spPr>
      </p:pic>
    </p:spTree>
    <p:extLst>
      <p:ext uri="{BB962C8B-B14F-4D97-AF65-F5344CB8AC3E}">
        <p14:creationId xmlns:p14="http://schemas.microsoft.com/office/powerpoint/2010/main" val="346754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33AB1E-3B8C-454B-9D13-BD547AF06B6B}"/>
              </a:ext>
            </a:extLst>
          </p:cNvPr>
          <p:cNvSpPr>
            <a:spLocks noGrp="1"/>
          </p:cNvSpPr>
          <p:nvPr>
            <p:ph type="body" sz="quarter" idx="10"/>
          </p:nvPr>
        </p:nvSpPr>
        <p:spPr>
          <a:xfrm>
            <a:off x="459556" y="1340768"/>
            <a:ext cx="8360915" cy="5242594"/>
          </a:xfrm>
        </p:spPr>
        <p:txBody>
          <a:bodyPr>
            <a:normAutofit/>
          </a:bodyPr>
          <a:lstStyle/>
          <a:p>
            <a:pPr marL="0" indent="0" algn="just">
              <a:buNone/>
            </a:pPr>
            <a:r>
              <a:rPr lang="en-GB" sz="2400" b="1" u="sng" dirty="0">
                <a:solidFill>
                  <a:srgbClr val="0070C0"/>
                </a:solidFill>
                <a:latin typeface="Garamond" panose="02020404030301010803" pitchFamily="18" charset="0"/>
              </a:rPr>
              <a:t>Outline</a:t>
            </a:r>
          </a:p>
          <a:p>
            <a:pPr algn="just"/>
            <a:r>
              <a:rPr lang="en-GB" sz="2400" b="1" dirty="0">
                <a:solidFill>
                  <a:srgbClr val="0070C0"/>
                </a:solidFill>
                <a:latin typeface="Garamond" panose="02020404030301010803" pitchFamily="18" charset="0"/>
              </a:rPr>
              <a:t>2019 edition on Leonardo da Vinci</a:t>
            </a:r>
          </a:p>
          <a:p>
            <a:pPr algn="just"/>
            <a:r>
              <a:rPr lang="en-GB" sz="2400" b="1" dirty="0">
                <a:solidFill>
                  <a:srgbClr val="0070C0"/>
                </a:solidFill>
                <a:latin typeface="Garamond" panose="02020404030301010803" pitchFamily="18" charset="0"/>
              </a:rPr>
              <a:t>2020 edition on Climate Action</a:t>
            </a:r>
          </a:p>
          <a:p>
            <a:pPr algn="just"/>
            <a:r>
              <a:rPr lang="en-GB" sz="2400" b="1" dirty="0">
                <a:solidFill>
                  <a:srgbClr val="0070C0"/>
                </a:solidFill>
                <a:latin typeface="Garamond" panose="02020404030301010803" pitchFamily="18" charset="0"/>
              </a:rPr>
              <a:t>2021 edition on Climate Action &amp; Gender Equality</a:t>
            </a:r>
          </a:p>
          <a:p>
            <a:pPr algn="just"/>
            <a:r>
              <a:rPr lang="en-GB" sz="2400" b="1" dirty="0">
                <a:solidFill>
                  <a:srgbClr val="0070C0"/>
                </a:solidFill>
                <a:latin typeface="Garamond" panose="02020404030301010803" pitchFamily="18" charset="0"/>
              </a:rPr>
              <a:t>2022 edition on Climate, Equality and Peace</a:t>
            </a:r>
          </a:p>
          <a:p>
            <a:pPr algn="just"/>
            <a:r>
              <a:rPr lang="en-GB" sz="2400" b="1" dirty="0">
                <a:solidFill>
                  <a:srgbClr val="0070C0"/>
                </a:solidFill>
                <a:latin typeface="Garamond" panose="02020404030301010803" pitchFamily="18" charset="0"/>
              </a:rPr>
              <a:t>Awards: </a:t>
            </a:r>
            <a:r>
              <a:rPr lang="en-GB" sz="2400" b="1" dirty="0" smtClean="0">
                <a:solidFill>
                  <a:srgbClr val="0070C0"/>
                </a:solidFill>
                <a:latin typeface="Garamond" panose="02020404030301010803" pitchFamily="18" charset="0"/>
              </a:rPr>
              <a:t>more than 1,900 </a:t>
            </a:r>
            <a:r>
              <a:rPr lang="en-GB" sz="2400" b="1" dirty="0">
                <a:solidFill>
                  <a:srgbClr val="0070C0"/>
                </a:solidFill>
                <a:latin typeface="Garamond" panose="02020404030301010803" pitchFamily="18" charset="0"/>
              </a:rPr>
              <a:t>participants with </a:t>
            </a:r>
            <a:r>
              <a:rPr lang="en-GB" sz="2400" b="1" dirty="0" smtClean="0">
                <a:solidFill>
                  <a:srgbClr val="0070C0"/>
                </a:solidFill>
                <a:latin typeface="Garamond" panose="02020404030301010803" pitchFamily="18" charset="0"/>
              </a:rPr>
              <a:t>660 </a:t>
            </a:r>
            <a:r>
              <a:rPr lang="en-GB" sz="2400" b="1" dirty="0">
                <a:solidFill>
                  <a:srgbClr val="0070C0"/>
                </a:solidFill>
                <a:latin typeface="Garamond" panose="02020404030301010803" pitchFamily="18" charset="0"/>
              </a:rPr>
              <a:t>works from 16 </a:t>
            </a:r>
            <a:r>
              <a:rPr lang="en-GB" sz="2400" b="1" dirty="0" smtClean="0">
                <a:solidFill>
                  <a:srgbClr val="0070C0"/>
                </a:solidFill>
                <a:latin typeface="Garamond" panose="02020404030301010803" pitchFamily="18" charset="0"/>
              </a:rPr>
              <a:t>EU countries and 5 countries outside EU</a:t>
            </a:r>
            <a:endParaRPr lang="en-GB" sz="2400" b="1" dirty="0">
              <a:solidFill>
                <a:srgbClr val="0070C0"/>
              </a:solidFill>
              <a:latin typeface="Garamond" panose="02020404030301010803" pitchFamily="18" charset="0"/>
            </a:endParaRPr>
          </a:p>
          <a:p>
            <a:pPr algn="just"/>
            <a:r>
              <a:rPr lang="en-GB" sz="2400" b="1" dirty="0">
                <a:solidFill>
                  <a:srgbClr val="0070C0"/>
                </a:solidFill>
                <a:latin typeface="Garamond" panose="02020404030301010803" pitchFamily="18" charset="0"/>
              </a:rPr>
              <a:t>13 events more than 4,500 participants </a:t>
            </a:r>
          </a:p>
          <a:p>
            <a:pPr algn="just"/>
            <a:r>
              <a:rPr lang="en-GB" sz="2400" b="1" dirty="0">
                <a:solidFill>
                  <a:srgbClr val="0070C0"/>
                </a:solidFill>
                <a:latin typeface="Garamond" panose="02020404030301010803" pitchFamily="18" charset="0"/>
              </a:rPr>
              <a:t>“Leonardo 4 Children” publications: 3,000 copies distributed</a:t>
            </a:r>
          </a:p>
          <a:p>
            <a:pPr algn="just"/>
            <a:r>
              <a:rPr lang="en-GB" sz="2400" b="1" dirty="0">
                <a:solidFill>
                  <a:srgbClr val="0070C0"/>
                </a:solidFill>
                <a:latin typeface="Garamond" panose="02020404030301010803" pitchFamily="18" charset="0"/>
              </a:rPr>
              <a:t>Beneficiary projects: Jordan, Kenya, Ukraine, Kyrgyzstan, Italy, Ivory Coast</a:t>
            </a:r>
          </a:p>
          <a:p>
            <a:endParaRPr lang="en-BE" sz="2400" b="1" dirty="0">
              <a:solidFill>
                <a:srgbClr val="0070C0"/>
              </a:solidFill>
              <a:latin typeface="Garamond" panose="02020404030301010803" pitchFamily="18" charset="0"/>
            </a:endParaRPr>
          </a:p>
        </p:txBody>
      </p:sp>
      <p:sp>
        <p:nvSpPr>
          <p:cNvPr id="8" name="Title 1">
            <a:extLst>
              <a:ext uri="{FF2B5EF4-FFF2-40B4-BE49-F238E27FC236}">
                <a16:creationId xmlns:a16="http://schemas.microsoft.com/office/drawing/2014/main" id="{332535AC-AD5E-4317-A0A4-189E0C2949EA}"/>
              </a:ext>
            </a:extLst>
          </p:cNvPr>
          <p:cNvSpPr>
            <a:spLocks noGrp="1"/>
          </p:cNvSpPr>
          <p:nvPr>
            <p:ph type="title"/>
          </p:nvPr>
        </p:nvSpPr>
        <p:spPr>
          <a:xfrm>
            <a:off x="457200" y="0"/>
            <a:ext cx="8229600" cy="1143000"/>
          </a:xfrm>
        </p:spPr>
        <p:txBody>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a:t>
            </a:r>
          </a:p>
        </p:txBody>
      </p:sp>
      <p:pic>
        <p:nvPicPr>
          <p:cNvPr id="2" name="Picture 1" descr="A picture containing icon&#10;&#10;Description automatically generated">
            <a:extLst>
              <a:ext uri="{FF2B5EF4-FFF2-40B4-BE49-F238E27FC236}">
                <a16:creationId xmlns:a16="http://schemas.microsoft.com/office/drawing/2014/main" id="{84625667-3B16-6715-8001-C6CB877581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10642"/>
            <a:ext cx="935334" cy="90432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644E56D8-8644-5415-36BD-370F70653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138" y="310642"/>
            <a:ext cx="935334" cy="904328"/>
          </a:xfrm>
          <a:prstGeom prst="rect">
            <a:avLst/>
          </a:prstGeom>
        </p:spPr>
      </p:pic>
    </p:spTree>
    <p:extLst>
      <p:ext uri="{BB962C8B-B14F-4D97-AF65-F5344CB8AC3E}">
        <p14:creationId xmlns:p14="http://schemas.microsoft.com/office/powerpoint/2010/main" val="126941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DC32234C-D40E-42E6-9D66-1AAFB297B2DF}"/>
              </a:ext>
            </a:extLst>
          </p:cNvPr>
          <p:cNvGraphicFramePr/>
          <p:nvPr/>
        </p:nvGraphicFramePr>
        <p:xfrm>
          <a:off x="1288917" y="1802006"/>
          <a:ext cx="6510021" cy="379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84F704E5-06FD-4255-8CF8-097E8DD034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3" y="3419370"/>
            <a:ext cx="1590211" cy="485902"/>
          </a:xfrm>
          <a:prstGeom prst="rect">
            <a:avLst/>
          </a:prstGeom>
        </p:spPr>
      </p:pic>
      <p:sp>
        <p:nvSpPr>
          <p:cNvPr id="10" name="Subtitle 2">
            <a:extLst>
              <a:ext uri="{FF2B5EF4-FFF2-40B4-BE49-F238E27FC236}">
                <a16:creationId xmlns:a16="http://schemas.microsoft.com/office/drawing/2014/main" id="{C195F83A-2CA8-4CD9-943E-3FA7706B9207}"/>
              </a:ext>
            </a:extLst>
          </p:cNvPr>
          <p:cNvSpPr txBox="1">
            <a:spLocks/>
          </p:cNvSpPr>
          <p:nvPr/>
        </p:nvSpPr>
        <p:spPr>
          <a:xfrm>
            <a:off x="3625828" y="2510898"/>
            <a:ext cx="1836203" cy="770180"/>
          </a:xfrm>
          <a:prstGeom prst="rect">
            <a:avLst/>
          </a:prstGeom>
        </p:spPr>
        <p:txBody>
          <a:bodyPr vert="horz" lIns="0" rIns="13716">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buClr>
                <a:srgbClr val="E66C7D"/>
              </a:buClr>
            </a:pPr>
            <a:r>
              <a:rPr lang="en-GB" sz="2400" b="1" dirty="0">
                <a:solidFill>
                  <a:schemeClr val="accent1">
                    <a:lumMod val="75000"/>
                  </a:schemeClr>
                </a:solidFill>
                <a:latin typeface="Garamond" panose="02020404030301010803" pitchFamily="18" charset="0"/>
                <a:cs typeface="Arial" panose="020B0604020202020204" pitchFamily="34" charset="0"/>
              </a:rPr>
              <a:t>Art &amp; Science</a:t>
            </a:r>
            <a:endParaRPr lang="en-GB" sz="2400" dirty="0">
              <a:solidFill>
                <a:schemeClr val="accent1">
                  <a:lumMod val="75000"/>
                </a:schemeClr>
              </a:solidFill>
              <a:latin typeface="Garamond" panose="02020404030301010803" pitchFamily="18" charset="0"/>
              <a:cs typeface="Arial" panose="020B0604020202020204" pitchFamily="34" charset="0"/>
            </a:endParaRPr>
          </a:p>
        </p:txBody>
      </p:sp>
      <p:pic>
        <p:nvPicPr>
          <p:cNvPr id="11" name="Picture 10">
            <a:extLst>
              <a:ext uri="{FF2B5EF4-FFF2-40B4-BE49-F238E27FC236}">
                <a16:creationId xmlns:a16="http://schemas.microsoft.com/office/drawing/2014/main" id="{88B12B02-26D0-41DA-9DDA-F1444A1AFA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9952" y="3429294"/>
            <a:ext cx="1590211" cy="485902"/>
          </a:xfrm>
          <a:prstGeom prst="rect">
            <a:avLst/>
          </a:prstGeom>
        </p:spPr>
      </p:pic>
      <p:pic>
        <p:nvPicPr>
          <p:cNvPr id="13" name="Picture 12">
            <a:extLst>
              <a:ext uri="{FF2B5EF4-FFF2-40B4-BE49-F238E27FC236}">
                <a16:creationId xmlns:a16="http://schemas.microsoft.com/office/drawing/2014/main" id="{10FFE8AC-681A-45B4-AB99-CA270F36EB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5048" y="1862826"/>
            <a:ext cx="1700808" cy="1275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46E1E28A-6161-4229-9ACB-A0B692E3CD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6543" y="1808821"/>
            <a:ext cx="1740804" cy="1305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3DA2967B-ADA5-440C-9A16-6BE26B1B1B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5180" y="4037890"/>
            <a:ext cx="878258" cy="1153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97E7F52F-7902-4256-8C51-178D460773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5797" y="3954007"/>
            <a:ext cx="876126" cy="1239049"/>
          </a:xfrm>
          <a:prstGeom prst="rect">
            <a:avLst/>
          </a:prstGeom>
        </p:spPr>
      </p:pic>
      <p:pic>
        <p:nvPicPr>
          <p:cNvPr id="17" name="Picture 16">
            <a:extLst>
              <a:ext uri="{FF2B5EF4-FFF2-40B4-BE49-F238E27FC236}">
                <a16:creationId xmlns:a16="http://schemas.microsoft.com/office/drawing/2014/main" id="{D392013E-94A5-4F01-A241-7D7726055C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29863" y="4167774"/>
            <a:ext cx="903002" cy="1277168"/>
          </a:xfrm>
          <a:prstGeom prst="rect">
            <a:avLst/>
          </a:prstGeom>
        </p:spPr>
      </p:pic>
      <p:pic>
        <p:nvPicPr>
          <p:cNvPr id="18" name="Picture 17">
            <a:extLst>
              <a:ext uri="{FF2B5EF4-FFF2-40B4-BE49-F238E27FC236}">
                <a16:creationId xmlns:a16="http://schemas.microsoft.com/office/drawing/2014/main" id="{A6EC3EA5-B33D-4196-BF09-260F9F423AE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2705" y="4351867"/>
            <a:ext cx="979355" cy="1291613"/>
          </a:xfrm>
          <a:prstGeom prst="rect">
            <a:avLst/>
          </a:prstGeom>
        </p:spPr>
      </p:pic>
      <p:sp>
        <p:nvSpPr>
          <p:cNvPr id="19" name="Subtitle 2">
            <a:extLst>
              <a:ext uri="{FF2B5EF4-FFF2-40B4-BE49-F238E27FC236}">
                <a16:creationId xmlns:a16="http://schemas.microsoft.com/office/drawing/2014/main" id="{D8B84C85-2C82-4B91-940C-21011A5F87A6}"/>
              </a:ext>
            </a:extLst>
          </p:cNvPr>
          <p:cNvSpPr txBox="1">
            <a:spLocks/>
          </p:cNvSpPr>
          <p:nvPr/>
        </p:nvSpPr>
        <p:spPr>
          <a:xfrm>
            <a:off x="953430" y="3393696"/>
            <a:ext cx="2251262" cy="511576"/>
          </a:xfrm>
          <a:prstGeom prst="rect">
            <a:avLst/>
          </a:prstGeom>
        </p:spPr>
        <p:txBody>
          <a:bodyPr vert="horz" lIns="0" rIns="13716">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buClr>
                <a:srgbClr val="E66C7D"/>
              </a:buClr>
            </a:pPr>
            <a:r>
              <a:rPr lang="en-GB" sz="2400" b="1" dirty="0">
                <a:solidFill>
                  <a:schemeClr val="accent1">
                    <a:lumMod val="75000"/>
                  </a:schemeClr>
                </a:solidFill>
                <a:latin typeface="Garamond" panose="02020404030301010803" pitchFamily="18" charset="0"/>
                <a:cs typeface="Arial" panose="020B0604020202020204" pitchFamily="34" charset="0"/>
              </a:rPr>
              <a:t>Awards</a:t>
            </a:r>
            <a:endParaRPr lang="en-GB" sz="2400" dirty="0">
              <a:solidFill>
                <a:schemeClr val="accent1">
                  <a:lumMod val="75000"/>
                </a:schemeClr>
              </a:solidFill>
              <a:latin typeface="Garamond" panose="02020404030301010803" pitchFamily="18" charset="0"/>
              <a:cs typeface="Arial" panose="020B0604020202020204" pitchFamily="34" charset="0"/>
            </a:endParaRPr>
          </a:p>
        </p:txBody>
      </p:sp>
      <p:sp>
        <p:nvSpPr>
          <p:cNvPr id="20" name="Subtitle 2">
            <a:extLst>
              <a:ext uri="{FF2B5EF4-FFF2-40B4-BE49-F238E27FC236}">
                <a16:creationId xmlns:a16="http://schemas.microsoft.com/office/drawing/2014/main" id="{10CCC0DA-12DF-4DD3-9259-682A6E1BAE6E}"/>
              </a:ext>
            </a:extLst>
          </p:cNvPr>
          <p:cNvSpPr txBox="1">
            <a:spLocks/>
          </p:cNvSpPr>
          <p:nvPr/>
        </p:nvSpPr>
        <p:spPr>
          <a:xfrm>
            <a:off x="6030163" y="3425417"/>
            <a:ext cx="1836203" cy="511576"/>
          </a:xfrm>
          <a:prstGeom prst="rect">
            <a:avLst/>
          </a:prstGeom>
        </p:spPr>
        <p:txBody>
          <a:bodyPr vert="horz" lIns="0" rIns="13716">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buClr>
                <a:srgbClr val="E66C7D"/>
              </a:buClr>
            </a:pPr>
            <a:r>
              <a:rPr lang="en-GB" sz="2400" b="1" dirty="0">
                <a:solidFill>
                  <a:schemeClr val="accent1">
                    <a:lumMod val="75000"/>
                  </a:schemeClr>
                </a:solidFill>
                <a:latin typeface="Garamond" panose="02020404030301010803" pitchFamily="18" charset="0"/>
                <a:cs typeface="Arial" panose="020B0604020202020204" pitchFamily="34" charset="0"/>
              </a:rPr>
              <a:t>Solidarity</a:t>
            </a:r>
            <a:endParaRPr lang="en-GB" sz="2400" dirty="0">
              <a:solidFill>
                <a:schemeClr val="accent1">
                  <a:lumMod val="75000"/>
                </a:schemeClr>
              </a:solidFill>
              <a:latin typeface="Garamond" panose="02020404030301010803" pitchFamily="18" charset="0"/>
              <a:cs typeface="Arial" panose="020B0604020202020204" pitchFamily="34" charset="0"/>
            </a:endParaRPr>
          </a:p>
        </p:txBody>
      </p:sp>
      <p:sp>
        <p:nvSpPr>
          <p:cNvPr id="21" name="Subtitle 2">
            <a:extLst>
              <a:ext uri="{FF2B5EF4-FFF2-40B4-BE49-F238E27FC236}">
                <a16:creationId xmlns:a16="http://schemas.microsoft.com/office/drawing/2014/main" id="{430D27FE-B0FB-4273-9842-F37F31BC52EA}"/>
              </a:ext>
            </a:extLst>
          </p:cNvPr>
          <p:cNvSpPr txBox="1">
            <a:spLocks/>
          </p:cNvSpPr>
          <p:nvPr/>
        </p:nvSpPr>
        <p:spPr>
          <a:xfrm>
            <a:off x="2912491" y="5621124"/>
            <a:ext cx="3419784" cy="379626"/>
          </a:xfrm>
          <a:prstGeom prst="rect">
            <a:avLst/>
          </a:prstGeom>
        </p:spPr>
        <p:txBody>
          <a:bodyPr vert="horz" lIns="0" rIns="13716">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buClr>
                <a:srgbClr val="E66C7D"/>
              </a:buClr>
            </a:pPr>
            <a:r>
              <a:rPr lang="en-GB" sz="2400" b="1" dirty="0">
                <a:solidFill>
                  <a:schemeClr val="accent1">
                    <a:lumMod val="75000"/>
                  </a:schemeClr>
                </a:solidFill>
                <a:latin typeface="Garamond" panose="02020404030301010803" pitchFamily="18" charset="0"/>
                <a:cs typeface="Arial" panose="020B0604020202020204" pitchFamily="34" charset="0"/>
              </a:rPr>
              <a:t>Events &amp; Publications</a:t>
            </a:r>
            <a:endParaRPr lang="en-GB" sz="2400" dirty="0">
              <a:solidFill>
                <a:schemeClr val="accent1">
                  <a:lumMod val="75000"/>
                </a:schemeClr>
              </a:solidFill>
              <a:latin typeface="Garamond" panose="02020404030301010803" pitchFamily="18" charset="0"/>
              <a:cs typeface="Arial" panose="020B0604020202020204" pitchFamily="34" charset="0"/>
            </a:endParaRPr>
          </a:p>
        </p:txBody>
      </p:sp>
      <p:sp>
        <p:nvSpPr>
          <p:cNvPr id="22" name="Title 1">
            <a:extLst>
              <a:ext uri="{FF2B5EF4-FFF2-40B4-BE49-F238E27FC236}">
                <a16:creationId xmlns:a16="http://schemas.microsoft.com/office/drawing/2014/main" id="{FB6A8196-5BCB-4CFC-93BA-0E34D4DE270E}"/>
              </a:ext>
            </a:extLst>
          </p:cNvPr>
          <p:cNvSpPr>
            <a:spLocks noGrp="1"/>
          </p:cNvSpPr>
          <p:nvPr>
            <p:ph type="title"/>
          </p:nvPr>
        </p:nvSpPr>
        <p:spPr>
          <a:xfrm>
            <a:off x="429127" y="185677"/>
            <a:ext cx="8229600" cy="1143000"/>
          </a:xfrm>
        </p:spPr>
        <p:txBody>
          <a:bodyPr>
            <a:normAutofit fontScale="90000"/>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 </a:t>
            </a:r>
            <a:br>
              <a:rPr lang="en-GB" sz="4400" dirty="0">
                <a:ln w="12700">
                  <a:noFill/>
                  <a:prstDash val="solid"/>
                </a:ln>
                <a:solidFill>
                  <a:srgbClr val="4A7EBB"/>
                </a:solidFill>
                <a:latin typeface="AR HERMANN" panose="02000000000000000000" pitchFamily="2" charset="0"/>
                <a:cs typeface="Calibri Light" panose="020F0302020204030204" pitchFamily="34" charset="0"/>
              </a:rPr>
            </a:b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ommunity</a:t>
            </a:r>
          </a:p>
        </p:txBody>
      </p:sp>
      <p:pic>
        <p:nvPicPr>
          <p:cNvPr id="2" name="Picture 1" descr="A picture containing icon&#10;&#10;Description automatically generated">
            <a:extLst>
              <a:ext uri="{FF2B5EF4-FFF2-40B4-BE49-F238E27FC236}">
                <a16:creationId xmlns:a16="http://schemas.microsoft.com/office/drawing/2014/main" id="{411B6185-719F-6954-A780-30917A40EC5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528" y="310642"/>
            <a:ext cx="935334" cy="904328"/>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298FCA4B-E3CF-B22E-4B40-1E4AA9899F6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5138" y="310642"/>
            <a:ext cx="935334" cy="904328"/>
          </a:xfrm>
          <a:prstGeom prst="rect">
            <a:avLst/>
          </a:prstGeom>
        </p:spPr>
      </p:pic>
    </p:spTree>
    <p:extLst>
      <p:ext uri="{BB962C8B-B14F-4D97-AF65-F5344CB8AC3E}">
        <p14:creationId xmlns:p14="http://schemas.microsoft.com/office/powerpoint/2010/main" val="153771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BC3-C122-4D06-8810-E85370806669}"/>
              </a:ext>
            </a:extLst>
          </p:cNvPr>
          <p:cNvSpPr>
            <a:spLocks noGrp="1"/>
          </p:cNvSpPr>
          <p:nvPr>
            <p:ph type="title"/>
          </p:nvPr>
        </p:nvSpPr>
        <p:spPr>
          <a:xfrm>
            <a:off x="0" y="274638"/>
            <a:ext cx="9144000" cy="1143000"/>
          </a:xfrm>
          <a:solidFill>
            <a:srgbClr val="FFC000"/>
          </a:solidFill>
        </p:spPr>
        <p:txBody>
          <a:bodyPr/>
          <a:lstStyle/>
          <a:p>
            <a:r>
              <a:rPr lang="en-GB" dirty="0">
                <a:solidFill>
                  <a:srgbClr val="4A7EBB"/>
                </a:solidFill>
                <a:latin typeface="AR HERMANN" panose="02000000000000000000" pitchFamily="2" charset="0"/>
              </a:rPr>
              <a:t>In memory of</a:t>
            </a:r>
          </a:p>
        </p:txBody>
      </p:sp>
      <p:sp>
        <p:nvSpPr>
          <p:cNvPr id="3" name="Text Placeholder 2">
            <a:extLst>
              <a:ext uri="{FF2B5EF4-FFF2-40B4-BE49-F238E27FC236}">
                <a16:creationId xmlns:a16="http://schemas.microsoft.com/office/drawing/2014/main" id="{C5FC3E13-A6CC-4541-AF19-9C7A81458FB7}"/>
              </a:ext>
            </a:extLst>
          </p:cNvPr>
          <p:cNvSpPr>
            <a:spLocks noGrp="1"/>
          </p:cNvSpPr>
          <p:nvPr>
            <p:ph type="body" sz="quarter" idx="10"/>
          </p:nvPr>
        </p:nvSpPr>
        <p:spPr>
          <a:xfrm>
            <a:off x="323528" y="1417638"/>
            <a:ext cx="8496943" cy="4256182"/>
          </a:xfrm>
        </p:spPr>
        <p:txBody>
          <a:bodyPr>
            <a:normAutofit/>
          </a:bodyPr>
          <a:lstStyle/>
          <a:p>
            <a:pPr marL="0" indent="0" algn="just">
              <a:buNone/>
            </a:pPr>
            <a:r>
              <a:rPr lang="en-GB" sz="1800" dirty="0">
                <a:solidFill>
                  <a:srgbClr val="4A7EBB"/>
                </a:solidFill>
                <a:latin typeface="Garamond" panose="02020404030301010803" pitchFamily="18" charset="0"/>
                <a:cs typeface="Arial" panose="020B0604020202020204" pitchFamily="34" charset="0"/>
              </a:rPr>
              <a:t>“I welcome the initiative Leonardo 4 Children and I am pleased that the European Parliament has decided to give its patronage to the workshop on climate action and gender equality planned on 1 October 2021. I encourage all children and young people to take part in the initiative and use art and science skills to provide their ideas in order to solve these fundamental issues and become responsible and empowered European leaders of the future.”</a:t>
            </a:r>
          </a:p>
          <a:p>
            <a:pPr marL="0" indent="0" algn="r">
              <a:buNone/>
            </a:pPr>
            <a:r>
              <a:rPr lang="en-GB" sz="1800" b="1" dirty="0">
                <a:solidFill>
                  <a:srgbClr val="4A7EBB"/>
                </a:solidFill>
                <a:latin typeface="Garamond" panose="02020404030301010803" pitchFamily="18" charset="0"/>
                <a:cs typeface="Arial" panose="020B0604020202020204" pitchFamily="34" charset="0"/>
              </a:rPr>
              <a:t>David </a:t>
            </a:r>
            <a:r>
              <a:rPr lang="en-GB" sz="1800" b="1" dirty="0" err="1">
                <a:solidFill>
                  <a:srgbClr val="4A7EBB"/>
                </a:solidFill>
                <a:latin typeface="Garamond" panose="02020404030301010803" pitchFamily="18" charset="0"/>
                <a:cs typeface="Arial" panose="020B0604020202020204" pitchFamily="34" charset="0"/>
              </a:rPr>
              <a:t>Sassoli</a:t>
            </a:r>
            <a:r>
              <a:rPr lang="en-GB" sz="1800" b="1" dirty="0">
                <a:solidFill>
                  <a:srgbClr val="4A7EBB"/>
                </a:solidFill>
                <a:latin typeface="Garamond" panose="02020404030301010803" pitchFamily="18" charset="0"/>
                <a:cs typeface="Arial" panose="020B0604020202020204" pitchFamily="34" charset="0"/>
              </a:rPr>
              <a:t>, President, European Parliament</a:t>
            </a:r>
          </a:p>
          <a:p>
            <a:pPr marL="0" indent="0" algn="just">
              <a:buNone/>
            </a:pPr>
            <a:endParaRPr lang="en-GB" sz="1800" b="1" dirty="0">
              <a:solidFill>
                <a:srgbClr val="4A7EBB"/>
              </a:solidFill>
              <a:latin typeface="Garamond" panose="02020404030301010803" pitchFamily="18" charset="0"/>
              <a:cs typeface="Arial" panose="020B0604020202020204" pitchFamily="34" charset="0"/>
            </a:endParaRPr>
          </a:p>
          <a:p>
            <a:pPr marL="0" indent="0" algn="just">
              <a:buNone/>
            </a:pPr>
            <a:endParaRPr lang="en-GB" sz="1800" b="1" dirty="0">
              <a:solidFill>
                <a:srgbClr val="4A7EBB"/>
              </a:solidFill>
              <a:latin typeface="Garamond" panose="02020404030301010803" pitchFamily="18" charset="0"/>
              <a:cs typeface="Arial" panose="020B0604020202020204" pitchFamily="34" charset="0"/>
            </a:endParaRPr>
          </a:p>
        </p:txBody>
      </p:sp>
      <p:pic>
        <p:nvPicPr>
          <p:cNvPr id="7" name="Picture 6" descr="A person wearing glasses&#10;&#10;Description automatically generated with medium confidence">
            <a:extLst>
              <a:ext uri="{FF2B5EF4-FFF2-40B4-BE49-F238E27FC236}">
                <a16:creationId xmlns:a16="http://schemas.microsoft.com/office/drawing/2014/main" id="{74280CD2-E28A-4320-B02E-7AD99D55CA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97" y="3759348"/>
            <a:ext cx="3996443" cy="2664295"/>
          </a:xfrm>
          <a:prstGeom prst="rect">
            <a:avLst/>
          </a:prstGeom>
        </p:spPr>
      </p:pic>
      <p:pic>
        <p:nvPicPr>
          <p:cNvPr id="5" name="Picture 4" descr="Logo&#10;&#10;Description automatically generated">
            <a:extLst>
              <a:ext uri="{FF2B5EF4-FFF2-40B4-BE49-F238E27FC236}">
                <a16:creationId xmlns:a16="http://schemas.microsoft.com/office/drawing/2014/main" id="{B48F8A03-6AA3-442C-A36F-20D5C895B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759348"/>
            <a:ext cx="3356564" cy="2664296"/>
          </a:xfrm>
          <a:prstGeom prst="rect">
            <a:avLst/>
          </a:prstGeom>
          <a:solidFill>
            <a:schemeClr val="bg1"/>
          </a:solidFill>
        </p:spPr>
      </p:pic>
    </p:spTree>
    <p:extLst>
      <p:ext uri="{BB962C8B-B14F-4D97-AF65-F5344CB8AC3E}">
        <p14:creationId xmlns:p14="http://schemas.microsoft.com/office/powerpoint/2010/main" val="70561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BC3-C122-4D06-8810-E85370806669}"/>
              </a:ext>
            </a:extLst>
          </p:cNvPr>
          <p:cNvSpPr>
            <a:spLocks noGrp="1"/>
          </p:cNvSpPr>
          <p:nvPr>
            <p:ph type="title"/>
          </p:nvPr>
        </p:nvSpPr>
        <p:spPr>
          <a:xfrm>
            <a:off x="0" y="274638"/>
            <a:ext cx="9144000" cy="1143000"/>
          </a:xfrm>
          <a:solidFill>
            <a:srgbClr val="FFC000"/>
          </a:solidFill>
        </p:spPr>
        <p:txBody>
          <a:bodyPr/>
          <a:lstStyle/>
          <a:p>
            <a:r>
              <a:rPr lang="en-GB" dirty="0">
                <a:solidFill>
                  <a:schemeClr val="bg1"/>
                </a:solidFill>
                <a:latin typeface="AR HERMANN" panose="02000000000000000000" pitchFamily="2" charset="0"/>
              </a:rPr>
              <a:t>T</a:t>
            </a:r>
            <a:r>
              <a:rPr lang="en-GB" dirty="0">
                <a:solidFill>
                  <a:srgbClr val="4A7EBB"/>
                </a:solidFill>
                <a:latin typeface="AR HERMANN" panose="02000000000000000000" pitchFamily="2" charset="0"/>
              </a:rPr>
              <a:t>estimonials</a:t>
            </a:r>
          </a:p>
        </p:txBody>
      </p:sp>
      <p:sp>
        <p:nvSpPr>
          <p:cNvPr id="3" name="Text Placeholder 2">
            <a:extLst>
              <a:ext uri="{FF2B5EF4-FFF2-40B4-BE49-F238E27FC236}">
                <a16:creationId xmlns:a16="http://schemas.microsoft.com/office/drawing/2014/main" id="{C5FC3E13-A6CC-4541-AF19-9C7A81458FB7}"/>
              </a:ext>
            </a:extLst>
          </p:cNvPr>
          <p:cNvSpPr>
            <a:spLocks noGrp="1"/>
          </p:cNvSpPr>
          <p:nvPr>
            <p:ph type="body" sz="quarter" idx="10"/>
          </p:nvPr>
        </p:nvSpPr>
        <p:spPr>
          <a:xfrm>
            <a:off x="323528" y="1556792"/>
            <a:ext cx="8496943" cy="3096344"/>
          </a:xfrm>
        </p:spPr>
        <p:txBody>
          <a:bodyPr>
            <a:normAutofit/>
          </a:bodyPr>
          <a:lstStyle/>
          <a:p>
            <a:pPr marL="0" indent="0" algn="just">
              <a:buNone/>
            </a:pPr>
            <a:r>
              <a:rPr lang="en-US" sz="1800" dirty="0">
                <a:solidFill>
                  <a:srgbClr val="4A7EBB"/>
                </a:solidFill>
                <a:latin typeface="Garamond" panose="02020404030301010803" pitchFamily="18" charset="0"/>
              </a:rPr>
              <a:t>“Children and young Europeans are at the heart of the Green Deal. There would not be a Green Deal without the demand for action from young people all across Europe. Our fight against the climate and biodiversity crises is to ensure that our children and grandchildren can still live happy and healthy lives on this planet. And after they have shown incredible solidarity with older generations during the pandemic, it is time we repay that by showing solidarity with their future. This year’s winners of Leonardo for Children have sent in beautiful and inspiring creations that provide plenty of ideas for what my generation can do for the climate and environment, and how we can do it in a way that supports gender equality.” </a:t>
            </a:r>
            <a:endParaRPr lang="en-GB" sz="1800" b="1" dirty="0">
              <a:solidFill>
                <a:srgbClr val="4A7EBB"/>
              </a:solidFill>
              <a:latin typeface="Garamond" panose="02020404030301010803" pitchFamily="18" charset="0"/>
            </a:endParaRPr>
          </a:p>
          <a:p>
            <a:pPr marL="0" indent="0" algn="r">
              <a:buNone/>
            </a:pPr>
            <a:r>
              <a:rPr lang="en-GB" sz="1800" b="1" dirty="0">
                <a:solidFill>
                  <a:srgbClr val="4A7EBB"/>
                </a:solidFill>
                <a:latin typeface="Garamond" panose="02020404030301010803" pitchFamily="18" charset="0"/>
              </a:rPr>
              <a:t>Frans Timmermans, Executive Vice-President European Commission</a:t>
            </a:r>
          </a:p>
          <a:p>
            <a:pPr marL="0" indent="0" algn="just">
              <a:buNone/>
            </a:pPr>
            <a:endParaRPr lang="en-GB" sz="1800" b="1" dirty="0">
              <a:solidFill>
                <a:srgbClr val="4A7EBB"/>
              </a:solidFill>
              <a:latin typeface="Garamond" panose="02020404030301010803" pitchFamily="18" charset="0"/>
            </a:endParaRPr>
          </a:p>
          <a:p>
            <a:pPr marL="0" indent="0" algn="just">
              <a:buNone/>
            </a:pPr>
            <a:endParaRPr lang="en-GB" sz="1800" b="1" dirty="0">
              <a:solidFill>
                <a:srgbClr val="4A7EBB"/>
              </a:solidFill>
              <a:latin typeface="Garamond" panose="02020404030301010803" pitchFamily="18" charset="0"/>
            </a:endParaRPr>
          </a:p>
        </p:txBody>
      </p:sp>
      <p:pic>
        <p:nvPicPr>
          <p:cNvPr id="9" name="Picture 8" descr="A person with a white beard&#10;&#10;Description automatically generated with medium confidence">
            <a:extLst>
              <a:ext uri="{FF2B5EF4-FFF2-40B4-BE49-F238E27FC236}">
                <a16:creationId xmlns:a16="http://schemas.microsoft.com/office/drawing/2014/main" id="{BBBCAB3C-5835-415E-9EAB-7A961B030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509120"/>
            <a:ext cx="3491880" cy="1954183"/>
          </a:xfrm>
          <a:prstGeom prst="rect">
            <a:avLst/>
          </a:prstGeom>
        </p:spPr>
      </p:pic>
      <p:pic>
        <p:nvPicPr>
          <p:cNvPr id="11" name="Picture 10" descr="Background pattern&#10;&#10;Description automatically generated">
            <a:extLst>
              <a:ext uri="{FF2B5EF4-FFF2-40B4-BE49-F238E27FC236}">
                <a16:creationId xmlns:a16="http://schemas.microsoft.com/office/drawing/2014/main" id="{265103F2-8064-4090-A39A-A3A0A5771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282" y="418799"/>
            <a:ext cx="1332834" cy="888932"/>
          </a:xfrm>
          <a:prstGeom prst="rect">
            <a:avLst/>
          </a:prstGeom>
        </p:spPr>
      </p:pic>
      <p:sp>
        <p:nvSpPr>
          <p:cNvPr id="7" name="TextBox 6">
            <a:extLst>
              <a:ext uri="{FF2B5EF4-FFF2-40B4-BE49-F238E27FC236}">
                <a16:creationId xmlns:a16="http://schemas.microsoft.com/office/drawing/2014/main" id="{263D3562-4E9B-41F6-B594-02CFF61813BB}"/>
              </a:ext>
            </a:extLst>
          </p:cNvPr>
          <p:cNvSpPr txBox="1"/>
          <p:nvPr/>
        </p:nvSpPr>
        <p:spPr>
          <a:xfrm>
            <a:off x="142926" y="5085546"/>
            <a:ext cx="4896544" cy="1015663"/>
          </a:xfrm>
          <a:prstGeom prst="rect">
            <a:avLst/>
          </a:prstGeom>
          <a:noFill/>
        </p:spPr>
        <p:txBody>
          <a:bodyPr wrap="square">
            <a:spAutoFit/>
          </a:bodyPr>
          <a:lstStyle/>
          <a:p>
            <a:r>
              <a:rPr lang="en-GB" sz="2000" b="1" dirty="0">
                <a:solidFill>
                  <a:srgbClr val="0070C0"/>
                </a:solidFill>
                <a:latin typeface="Garamond" panose="02020404030301010803" pitchFamily="18" charset="0"/>
              </a:rPr>
              <a:t>EU Climate Pact</a:t>
            </a:r>
          </a:p>
          <a:p>
            <a:r>
              <a:rPr lang="en-GB" sz="2000" b="1" dirty="0">
                <a:solidFill>
                  <a:srgbClr val="0070C0"/>
                </a:solidFill>
                <a:latin typeface="Garamond" panose="02020404030301010803" pitchFamily="18" charset="0"/>
              </a:rPr>
              <a:t>EU Climate Ambassadors</a:t>
            </a:r>
          </a:p>
          <a:p>
            <a:r>
              <a:rPr lang="en-GB" sz="2000" b="1" dirty="0">
                <a:solidFill>
                  <a:srgbClr val="0070C0"/>
                </a:solidFill>
                <a:latin typeface="Garamond" panose="02020404030301010803" pitchFamily="18" charset="0"/>
                <a:hlinkClick r:id="rId4">
                  <a:extLst>
                    <a:ext uri="{A12FA001-AC4F-418D-AE19-62706E023703}">
                      <ahyp:hlinkClr xmlns="" xmlns:ahyp="http://schemas.microsoft.com/office/drawing/2018/hyperlinkcolor" val="tx"/>
                    </a:ext>
                  </a:extLst>
                </a:hlinkClick>
              </a:rPr>
              <a:t>https://europa.eu/climate-pact/index_en</a:t>
            </a:r>
            <a:r>
              <a:rPr lang="en-GB" sz="2000" b="1" dirty="0">
                <a:solidFill>
                  <a:srgbClr val="0070C0"/>
                </a:solidFill>
                <a:latin typeface="Garamond" panose="02020404030301010803" pitchFamily="18" charset="0"/>
              </a:rPr>
              <a:t> </a:t>
            </a:r>
          </a:p>
        </p:txBody>
      </p:sp>
    </p:spTree>
    <p:extLst>
      <p:ext uri="{BB962C8B-B14F-4D97-AF65-F5344CB8AC3E}">
        <p14:creationId xmlns:p14="http://schemas.microsoft.com/office/powerpoint/2010/main" val="369988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DCC81D-5D57-4667-B14E-E94EA0BEA035}"/>
              </a:ext>
            </a:extLst>
          </p:cNvPr>
          <p:cNvSpPr>
            <a:spLocks noGrp="1"/>
          </p:cNvSpPr>
          <p:nvPr>
            <p:ph type="body" sz="quarter" idx="10"/>
          </p:nvPr>
        </p:nvSpPr>
        <p:spPr>
          <a:xfrm>
            <a:off x="251520" y="1772816"/>
            <a:ext cx="8712968" cy="4708654"/>
          </a:xfrm>
        </p:spPr>
        <p:txBody>
          <a:bodyPr>
            <a:normAutofit/>
          </a:bodyPr>
          <a:lstStyle/>
          <a:p>
            <a:pPr algn="just"/>
            <a:r>
              <a:rPr lang="en-GB" sz="2800" dirty="0">
                <a:solidFill>
                  <a:srgbClr val="0070C0"/>
                </a:solidFill>
                <a:latin typeface="Garamond" panose="02020404030301010803" pitchFamily="18" charset="0"/>
              </a:rPr>
              <a:t>Talent Development Programme</a:t>
            </a:r>
          </a:p>
          <a:p>
            <a:pPr algn="just"/>
            <a:r>
              <a:rPr lang="en-GB" sz="2800" dirty="0">
                <a:solidFill>
                  <a:srgbClr val="0070C0"/>
                </a:solidFill>
                <a:latin typeface="Garamond" panose="02020404030301010803" pitchFamily="18" charset="0"/>
              </a:rPr>
              <a:t>For children and teenagers resident in European Union + open to global regions (min 100 participants) with partners</a:t>
            </a:r>
          </a:p>
          <a:p>
            <a:pPr algn="just"/>
            <a:r>
              <a:rPr lang="en-GB" sz="2800" dirty="0">
                <a:solidFill>
                  <a:srgbClr val="0070C0"/>
                </a:solidFill>
                <a:latin typeface="Garamond" panose="02020404030301010803" pitchFamily="18" charset="0"/>
              </a:rPr>
              <a:t>Works by children can be donated for beneficiary projects</a:t>
            </a:r>
          </a:p>
          <a:p>
            <a:pPr algn="just"/>
            <a:r>
              <a:rPr lang="en-GB" sz="2800" dirty="0" smtClean="0">
                <a:solidFill>
                  <a:srgbClr val="0070C0"/>
                </a:solidFill>
                <a:latin typeface="Garamond" panose="02020404030301010803" pitchFamily="18" charset="0"/>
              </a:rPr>
              <a:t>3 categories</a:t>
            </a:r>
            <a:r>
              <a:rPr lang="en-GB" sz="2800" dirty="0">
                <a:solidFill>
                  <a:srgbClr val="0070C0"/>
                </a:solidFill>
                <a:latin typeface="Garamond" panose="02020404030301010803" pitchFamily="18" charset="0"/>
              </a:rPr>
              <a:t>:</a:t>
            </a:r>
          </a:p>
          <a:p>
            <a:pPr marL="1000125" lvl="1" indent="-514350" algn="just">
              <a:buFont typeface="+mj-lt"/>
              <a:buAutoNum type="arabicPeriod"/>
            </a:pPr>
            <a:r>
              <a:rPr lang="en-GB" sz="3000" dirty="0">
                <a:solidFill>
                  <a:srgbClr val="0070C0"/>
                </a:solidFill>
                <a:latin typeface="Garamond" panose="02020404030301010803" pitchFamily="18" charset="0"/>
              </a:rPr>
              <a:t>Fables by children aged 6-12</a:t>
            </a:r>
          </a:p>
          <a:p>
            <a:pPr marL="1000125" lvl="1" indent="-514350" algn="just">
              <a:buFont typeface="+mj-lt"/>
              <a:buAutoNum type="arabicPeriod"/>
            </a:pPr>
            <a:r>
              <a:rPr lang="en-GB" sz="3000" dirty="0">
                <a:solidFill>
                  <a:srgbClr val="0070C0"/>
                </a:solidFill>
                <a:latin typeface="Garamond" panose="02020404030301010803" pitchFamily="18" charset="0"/>
              </a:rPr>
              <a:t>Art &amp; Science by teenagers aged 13-18</a:t>
            </a:r>
          </a:p>
          <a:p>
            <a:pPr marL="1000125" lvl="1" indent="-514350" algn="just">
              <a:buFont typeface="+mj-lt"/>
              <a:buAutoNum type="arabicPeriod"/>
            </a:pPr>
            <a:r>
              <a:rPr lang="en-GB" sz="3000" dirty="0">
                <a:solidFill>
                  <a:srgbClr val="0070C0"/>
                </a:solidFill>
                <a:latin typeface="Garamond" panose="02020404030301010803" pitchFamily="18" charset="0"/>
              </a:rPr>
              <a:t>Music by composers aged 16-30</a:t>
            </a:r>
            <a:endParaRPr lang="en-GB" sz="2400" dirty="0">
              <a:solidFill>
                <a:srgbClr val="0070C0"/>
              </a:solidFill>
              <a:latin typeface="Garamond" panose="02020404030301010803" pitchFamily="18" charset="0"/>
            </a:endParaRPr>
          </a:p>
          <a:p>
            <a:endParaRPr lang="en-GB" sz="2800" dirty="0">
              <a:solidFill>
                <a:srgbClr val="0070C0"/>
              </a:solidFill>
              <a:latin typeface="Garamond" panose="02020404030301010803" pitchFamily="18" charset="0"/>
            </a:endParaRPr>
          </a:p>
          <a:p>
            <a:endParaRPr lang="en-GB" sz="2800" dirty="0">
              <a:solidFill>
                <a:srgbClr val="0070C0"/>
              </a:solidFill>
              <a:latin typeface="Garamond" panose="02020404030301010803" pitchFamily="18" charset="0"/>
            </a:endParaRPr>
          </a:p>
          <a:p>
            <a:pPr marL="0" indent="0">
              <a:buNone/>
            </a:pPr>
            <a:endParaRPr lang="en-GB" sz="2800" dirty="0">
              <a:solidFill>
                <a:srgbClr val="0070C0"/>
              </a:solidFill>
              <a:latin typeface="Garamond" panose="02020404030301010803" pitchFamily="18" charset="0"/>
            </a:endParaRPr>
          </a:p>
        </p:txBody>
      </p:sp>
      <p:pic>
        <p:nvPicPr>
          <p:cNvPr id="7" name="Picture 6" descr="A picture containing icon&#10;&#10;Description automatically generated">
            <a:extLst>
              <a:ext uri="{FF2B5EF4-FFF2-40B4-BE49-F238E27FC236}">
                <a16:creationId xmlns:a16="http://schemas.microsoft.com/office/drawing/2014/main" id="{5146EEEA-E49B-E51D-5598-14317CB902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57" y="376530"/>
            <a:ext cx="935334" cy="90432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87D40132-188F-BC1D-E97B-E1149747E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643" y="376530"/>
            <a:ext cx="935334" cy="904328"/>
          </a:xfrm>
          <a:prstGeom prst="rect">
            <a:avLst/>
          </a:prstGeom>
        </p:spPr>
      </p:pic>
      <p:sp>
        <p:nvSpPr>
          <p:cNvPr id="9" name="Title 1">
            <a:extLst>
              <a:ext uri="{FF2B5EF4-FFF2-40B4-BE49-F238E27FC236}">
                <a16:creationId xmlns:a16="http://schemas.microsoft.com/office/drawing/2014/main" id="{768C576D-6A9A-D087-8E9F-7DC95DCF6A43}"/>
              </a:ext>
            </a:extLst>
          </p:cNvPr>
          <p:cNvSpPr>
            <a:spLocks noGrp="1"/>
          </p:cNvSpPr>
          <p:nvPr>
            <p:ph type="title"/>
          </p:nvPr>
        </p:nvSpPr>
        <p:spPr>
          <a:xfrm>
            <a:off x="430137" y="257194"/>
            <a:ext cx="8229600" cy="1143000"/>
          </a:xfrm>
        </p:spPr>
        <p:txBody>
          <a:bodyPr>
            <a:normAutofit fontScale="90000"/>
          </a:bodyPr>
          <a:lstStyle/>
          <a:p>
            <a:pPr algn="ctr">
              <a:spcBef>
                <a:spcPts val="1200"/>
              </a:spcBef>
              <a:spcAft>
                <a:spcPts val="600"/>
              </a:spcAft>
            </a:pPr>
            <a:r>
              <a:rPr lang="en-GB" sz="4400" dirty="0">
                <a:ln w="12700">
                  <a:noFill/>
                  <a:prstDash val="solid"/>
                </a:ln>
                <a:solidFill>
                  <a:schemeClr val="bg1"/>
                </a:solidFill>
                <a:latin typeface="AR HERMANN" panose="02000000000000000000" pitchFamily="2" charset="0"/>
                <a:cs typeface="Calibri Light" panose="020F0302020204030204" pitchFamily="34" charset="0"/>
              </a:rPr>
              <a:t>L</a:t>
            </a:r>
            <a:r>
              <a:rPr lang="en-GB" sz="4400" dirty="0">
                <a:ln w="12700">
                  <a:noFill/>
                  <a:prstDash val="solid"/>
                </a:ln>
                <a:solidFill>
                  <a:srgbClr val="4A7EBB"/>
                </a:solidFill>
                <a:latin typeface="AR HERMANN" panose="02000000000000000000" pitchFamily="2" charset="0"/>
                <a:cs typeface="Calibri Light" panose="020F0302020204030204" pitchFamily="34" charset="0"/>
              </a:rPr>
              <a:t>eonardo 4 </a:t>
            </a:r>
            <a:r>
              <a:rPr lang="en-GB" sz="4400" dirty="0">
                <a:ln w="12700">
                  <a:noFill/>
                  <a:prstDash val="solid"/>
                </a:ln>
                <a:solidFill>
                  <a:schemeClr val="bg1"/>
                </a:solidFill>
                <a:latin typeface="AR HERMANN" panose="02000000000000000000" pitchFamily="2" charset="0"/>
                <a:cs typeface="Calibri Light" panose="020F0302020204030204" pitchFamily="34" charset="0"/>
              </a:rPr>
              <a:t>C</a:t>
            </a:r>
            <a:r>
              <a:rPr lang="en-GB" sz="4400" dirty="0">
                <a:ln w="12700">
                  <a:noFill/>
                  <a:prstDash val="solid"/>
                </a:ln>
                <a:solidFill>
                  <a:srgbClr val="4A7EBB"/>
                </a:solidFill>
                <a:latin typeface="AR HERMANN" panose="02000000000000000000" pitchFamily="2" charset="0"/>
                <a:cs typeface="Calibri Light" panose="020F0302020204030204" pitchFamily="34" charset="0"/>
              </a:rPr>
              <a:t>hildren</a:t>
            </a:r>
            <a:br>
              <a:rPr lang="en-GB" sz="4400" dirty="0">
                <a:ln w="12700">
                  <a:noFill/>
                  <a:prstDash val="solid"/>
                </a:ln>
                <a:solidFill>
                  <a:srgbClr val="4A7EBB"/>
                </a:solidFill>
                <a:latin typeface="AR HERMANN" panose="02000000000000000000" pitchFamily="2" charset="0"/>
                <a:cs typeface="Calibri Light" panose="020F0302020204030204" pitchFamily="34" charset="0"/>
              </a:rPr>
            </a:br>
            <a:r>
              <a:rPr lang="en-GB" sz="4400" dirty="0">
                <a:ln w="12700">
                  <a:noFill/>
                  <a:prstDash val="solid"/>
                </a:ln>
                <a:solidFill>
                  <a:srgbClr val="4A7EBB"/>
                </a:solidFill>
                <a:latin typeface="AR HERMANN" panose="02000000000000000000" pitchFamily="2" charset="0"/>
                <a:cs typeface="Calibri Light" panose="020F0302020204030204" pitchFamily="34" charset="0"/>
              </a:rPr>
              <a:t>2023 </a:t>
            </a:r>
            <a:r>
              <a:rPr lang="en-GB" sz="4400" dirty="0">
                <a:ln w="12700">
                  <a:noFill/>
                  <a:prstDash val="solid"/>
                </a:ln>
                <a:solidFill>
                  <a:schemeClr val="bg1"/>
                </a:solidFill>
                <a:latin typeface="AR HERMANN" panose="02000000000000000000" pitchFamily="2" charset="0"/>
                <a:cs typeface="Calibri Light" panose="020F0302020204030204" pitchFamily="34" charset="0"/>
              </a:rPr>
              <a:t>A</a:t>
            </a:r>
            <a:r>
              <a:rPr lang="en-GB" sz="4400" dirty="0">
                <a:ln w="12700">
                  <a:noFill/>
                  <a:prstDash val="solid"/>
                </a:ln>
                <a:solidFill>
                  <a:srgbClr val="4A7EBB"/>
                </a:solidFill>
                <a:latin typeface="AR HERMANN" panose="02000000000000000000" pitchFamily="2" charset="0"/>
                <a:cs typeface="Calibri Light" panose="020F0302020204030204" pitchFamily="34" charset="0"/>
              </a:rPr>
              <a:t>wards</a:t>
            </a:r>
          </a:p>
        </p:txBody>
      </p:sp>
    </p:spTree>
    <p:extLst>
      <p:ext uri="{BB962C8B-B14F-4D97-AF65-F5344CB8AC3E}">
        <p14:creationId xmlns:p14="http://schemas.microsoft.com/office/powerpoint/2010/main" val="317538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1940</Words>
  <Application>Microsoft Office PowerPoint</Application>
  <PresentationFormat>On-screen Show (4:3)</PresentationFormat>
  <Paragraphs>225</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 HERMANN</vt:lpstr>
      <vt:lpstr>Arial</vt:lpstr>
      <vt:lpstr>Arial Unicode MS</vt:lpstr>
      <vt:lpstr>Calibri</vt:lpstr>
      <vt:lpstr>Calibri Light</vt:lpstr>
      <vt:lpstr>Garamond</vt:lpstr>
      <vt:lpstr>Symbol</vt:lpstr>
      <vt:lpstr>Wingdings 2</vt:lpstr>
      <vt:lpstr>Office Theme</vt:lpstr>
      <vt:lpstr>1_Office Theme</vt:lpstr>
      <vt:lpstr>PowerPoint Presentation</vt:lpstr>
      <vt:lpstr>Leonardo 4 Children</vt:lpstr>
      <vt:lpstr>Leonardo 4 Children</vt:lpstr>
      <vt:lpstr>Leonardo 4 Children</vt:lpstr>
      <vt:lpstr>Leonardo 4 Children</vt:lpstr>
      <vt:lpstr>Leonardo 4 Children  Community</vt:lpstr>
      <vt:lpstr>In memory of</vt:lpstr>
      <vt:lpstr>Testimonials</vt:lpstr>
      <vt:lpstr>Leonardo 4 Children 2023 Awards</vt:lpstr>
      <vt:lpstr>PowerPoint Presentation</vt:lpstr>
      <vt:lpstr>PowerPoint Presentation</vt:lpstr>
      <vt:lpstr>Award Fables  for children aged 6-12</vt:lpstr>
      <vt:lpstr>Award Fables  for children aged 6-12</vt:lpstr>
      <vt:lpstr>Award Fables  for children aged 6-12</vt:lpstr>
      <vt:lpstr>Award Art &amp; Science  for teenagers aged 13-18</vt:lpstr>
      <vt:lpstr>Award Art &amp; Science  for teenagers aged 13-18</vt:lpstr>
      <vt:lpstr>Award Art &amp; Science  for teenagers aged 13-18</vt:lpstr>
      <vt:lpstr>Award Art &amp; Science  for teenagers aged 13-18</vt:lpstr>
      <vt:lpstr>Leonardo 4 Children winners</vt:lpstr>
      <vt:lpstr>Leonardo 4 Children winners</vt:lpstr>
      <vt:lpstr>Leonardo 4 Children winners</vt:lpstr>
      <vt:lpstr>Leonardo 4 Children  Preparatory work</vt:lpstr>
      <vt:lpstr>Award Leonardo 4 Music  for composers aged 16-30</vt:lpstr>
      <vt:lpstr>Award Leonardo 4 Music  for composers aged 16-30</vt:lpstr>
      <vt:lpstr>Award Leonardo 4 Music  for composers aged 16-30</vt:lpstr>
      <vt:lpstr>Leonardo 4 Children Awards</vt:lpstr>
      <vt:lpstr>Leonardo 4 Children Awards</vt:lpstr>
      <vt:lpstr>Leonardo 4 Children</vt:lpstr>
      <vt:lpstr>Leonardo 4 Children Workshop</vt:lpstr>
      <vt:lpstr>Leonardo 4 Children Events</vt:lpstr>
      <vt:lpstr>Leonardo 4 Children  beneficiary project 2022-23</vt:lpstr>
      <vt:lpstr>Thank you and stay safe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carano</dc:creator>
  <cp:lastModifiedBy>CARANO Alessandro (ECFIN-EXT)</cp:lastModifiedBy>
  <cp:revision>72</cp:revision>
  <dcterms:created xsi:type="dcterms:W3CDTF">2018-12-22T06:15:02Z</dcterms:created>
  <dcterms:modified xsi:type="dcterms:W3CDTF">2023-01-31T13:27:05Z</dcterms:modified>
</cp:coreProperties>
</file>